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58"/>
  </p:notesMasterIdLst>
  <p:sldIdLst>
    <p:sldId id="256" r:id="rId2"/>
    <p:sldId id="316" r:id="rId3"/>
    <p:sldId id="317" r:id="rId4"/>
    <p:sldId id="334" r:id="rId5"/>
    <p:sldId id="319" r:id="rId6"/>
    <p:sldId id="268" r:id="rId7"/>
    <p:sldId id="318" r:id="rId8"/>
    <p:sldId id="269" r:id="rId9"/>
    <p:sldId id="270" r:id="rId10"/>
    <p:sldId id="271" r:id="rId11"/>
    <p:sldId id="272" r:id="rId12"/>
    <p:sldId id="290" r:id="rId13"/>
    <p:sldId id="273" r:id="rId14"/>
    <p:sldId id="274" r:id="rId15"/>
    <p:sldId id="322" r:id="rId16"/>
    <p:sldId id="275" r:id="rId17"/>
    <p:sldId id="297" r:id="rId18"/>
    <p:sldId id="295" r:id="rId19"/>
    <p:sldId id="323" r:id="rId20"/>
    <p:sldId id="324" r:id="rId21"/>
    <p:sldId id="325" r:id="rId22"/>
    <p:sldId id="338" r:id="rId23"/>
    <p:sldId id="326" r:id="rId24"/>
    <p:sldId id="327" r:id="rId25"/>
    <p:sldId id="329" r:id="rId26"/>
    <p:sldId id="330" r:id="rId27"/>
    <p:sldId id="339" r:id="rId28"/>
    <p:sldId id="331" r:id="rId29"/>
    <p:sldId id="332" r:id="rId30"/>
    <p:sldId id="291" r:id="rId31"/>
    <p:sldId id="300" r:id="rId32"/>
    <p:sldId id="276" r:id="rId33"/>
    <p:sldId id="280" r:id="rId34"/>
    <p:sldId id="277" r:id="rId35"/>
    <p:sldId id="278" r:id="rId36"/>
    <p:sldId id="279" r:id="rId37"/>
    <p:sldId id="298" r:id="rId38"/>
    <p:sldId id="292" r:id="rId39"/>
    <p:sldId id="284" r:id="rId40"/>
    <p:sldId id="285" r:id="rId41"/>
    <p:sldId id="287" r:id="rId42"/>
    <p:sldId id="288" r:id="rId43"/>
    <p:sldId id="289" r:id="rId44"/>
    <p:sldId id="335" r:id="rId45"/>
    <p:sldId id="293" r:id="rId46"/>
    <p:sldId id="281" r:id="rId47"/>
    <p:sldId id="299" r:id="rId48"/>
    <p:sldId id="282" r:id="rId49"/>
    <p:sldId id="301" r:id="rId50"/>
    <p:sldId id="283" r:id="rId51"/>
    <p:sldId id="333" r:id="rId52"/>
    <p:sldId id="337" r:id="rId53"/>
    <p:sldId id="303" r:id="rId54"/>
    <p:sldId id="336" r:id="rId55"/>
    <p:sldId id="294" r:id="rId56"/>
    <p:sldId id="296" r:id="rId57"/>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9" autoAdjust="0"/>
    <p:restoredTop sz="70374" autoAdjust="0"/>
  </p:normalViewPr>
  <p:slideViewPr>
    <p:cSldViewPr>
      <p:cViewPr>
        <p:scale>
          <a:sx n="92" d="100"/>
          <a:sy n="92" d="100"/>
        </p:scale>
        <p:origin x="-108" y="-2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GitHub\agi-publications\IEEECGA\Figures\MercatorGeographicTextureErro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xVal>
            <c:numRef>
              <c:f>Sheet1!$A$2:$A$21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xVal>
          <c:yVal>
            <c:numRef>
              <c:f>Sheet1!$B$2:$B$21</c:f>
              <c:numCache>
                <c:formatCode>General</c:formatCode>
                <c:ptCount val="20"/>
                <c:pt idx="0">
                  <c:v>0.143426334371618</c:v>
                </c:pt>
                <c:pt idx="1">
                  <c:v>0.28685277588876001</c:v>
                </c:pt>
                <c:pt idx="2">
                  <c:v>0.18548614480935599</c:v>
                </c:pt>
                <c:pt idx="3">
                  <c:v>9.6480195751064105E-2</c:v>
                </c:pt>
                <c:pt idx="4">
                  <c:v>4.8705867840088402E-2</c:v>
                </c:pt>
                <c:pt idx="5">
                  <c:v>2.4417484918753701E-2</c:v>
                </c:pt>
                <c:pt idx="6">
                  <c:v>1.2219530291275E-2</c:v>
                </c:pt>
                <c:pt idx="7">
                  <c:v>6.1112795762833204E-3</c:v>
                </c:pt>
                <c:pt idx="8">
                  <c:v>3.05616322431873E-3</c:v>
                </c:pt>
                <c:pt idx="9">
                  <c:v>1.5281820510008599E-3</c:v>
                </c:pt>
                <c:pt idx="10">
                  <c:v>7.6411233544004798E-4</c:v>
                </c:pt>
                <c:pt idx="11">
                  <c:v>3.82061021999835E-4</c:v>
                </c:pt>
                <c:pt idx="12">
                  <c:v>1.91031668725528E-4</c:v>
                </c:pt>
                <c:pt idx="13" formatCode="0.00E+00">
                  <c:v>9.5516112720850501E-5</c:v>
                </c:pt>
                <c:pt idx="14" formatCode="0.00E+00">
                  <c:v>4.7758139339437699E-5</c:v>
                </c:pt>
                <c:pt idx="15" formatCode="0.00E+00">
                  <c:v>2.3879124735060002E-5</c:v>
                </c:pt>
                <c:pt idx="16" formatCode="0.00E+00">
                  <c:v>1.19396154001361E-5</c:v>
                </c:pt>
                <c:pt idx="17" formatCode="0.00E+00">
                  <c:v>5.9699803811041896E-6</c:v>
                </c:pt>
                <c:pt idx="18" formatCode="0.00E+00">
                  <c:v>2.9854152446273698E-6</c:v>
                </c:pt>
                <c:pt idx="19" formatCode="0.00E+00">
                  <c:v>1.4934885453898899E-6</c:v>
                </c:pt>
              </c:numCache>
            </c:numRef>
          </c:yVal>
          <c:smooth val="0"/>
        </c:ser>
        <c:dLbls>
          <c:showLegendKey val="0"/>
          <c:showVal val="0"/>
          <c:showCatName val="0"/>
          <c:showSerName val="0"/>
          <c:showPercent val="0"/>
          <c:showBubbleSize val="0"/>
        </c:dLbls>
        <c:axId val="43697280"/>
        <c:axId val="43699200"/>
      </c:scatterChart>
      <c:valAx>
        <c:axId val="43697280"/>
        <c:scaling>
          <c:orientation val="minMax"/>
        </c:scaling>
        <c:delete val="0"/>
        <c:axPos val="t"/>
        <c:title>
          <c:tx>
            <c:rich>
              <a:bodyPr/>
              <a:lstStyle/>
              <a:p>
                <a:pPr>
                  <a:defRPr/>
                </a:pPr>
                <a:r>
                  <a:rPr lang="en-US"/>
                  <a:t>Level of Detail</a:t>
                </a:r>
              </a:p>
            </c:rich>
          </c:tx>
          <c:layout/>
          <c:overlay val="0"/>
        </c:title>
        <c:numFmt formatCode="General" sourceLinked="1"/>
        <c:majorTickMark val="out"/>
        <c:minorTickMark val="none"/>
        <c:tickLblPos val="nextTo"/>
        <c:crossAx val="43699200"/>
        <c:crosses val="max"/>
        <c:crossBetween val="midCat"/>
      </c:valAx>
      <c:valAx>
        <c:axId val="43699200"/>
        <c:scaling>
          <c:logBase val="10"/>
          <c:orientation val="minMax"/>
        </c:scaling>
        <c:delete val="0"/>
        <c:axPos val="l"/>
        <c:majorGridlines/>
        <c:title>
          <c:tx>
            <c:rich>
              <a:bodyPr rot="-5400000" vert="horz"/>
              <a:lstStyle/>
              <a:p>
                <a:pPr>
                  <a:defRPr/>
                </a:pPr>
                <a:r>
                  <a:rPr lang="en-US"/>
                  <a:t>Max.</a:t>
                </a:r>
                <a:r>
                  <a:rPr lang="en-US" baseline="0"/>
                  <a:t> Error (texture</a:t>
                </a:r>
                <a:r>
                  <a:rPr lang="en-US" baseline="30000"/>
                  <a:t>-1</a:t>
                </a:r>
                <a:r>
                  <a:rPr lang="en-US" baseline="0"/>
                  <a:t>)</a:t>
                </a:r>
                <a:endParaRPr lang="en-US"/>
              </a:p>
            </c:rich>
          </c:tx>
          <c:layout/>
          <c:overlay val="0"/>
        </c:title>
        <c:numFmt formatCode="General" sourceLinked="1"/>
        <c:majorTickMark val="out"/>
        <c:minorTickMark val="none"/>
        <c:tickLblPos val="nextTo"/>
        <c:crossAx val="43697280"/>
        <c:crosses val="autoZero"/>
        <c:crossBetween val="midCat"/>
      </c:valAx>
      <c:spPr>
        <a:solidFill>
          <a:schemeClr val="bg1"/>
        </a:solidFill>
      </c:spPr>
    </c:plotArea>
    <c:plotVisOnly val="1"/>
    <c:dispBlanksAs val="gap"/>
    <c:showDLblsOverMax val="0"/>
  </c:chart>
  <c:spPr>
    <a:solidFill>
      <a:schemeClr val="bg1"/>
    </a:solidFill>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drawing1.xml><?xml version="1.0" encoding="utf-8"?>
<c:userShapes xmlns:c="http://schemas.openxmlformats.org/drawingml/2006/chart">
  <cdr:relSizeAnchor xmlns:cdr="http://schemas.openxmlformats.org/drawingml/2006/chartDrawing">
    <cdr:from>
      <cdr:x>0.125</cdr:x>
      <cdr:y>0.4724</cdr:y>
    </cdr:from>
    <cdr:to>
      <cdr:x>0.96313</cdr:x>
      <cdr:y>0.47541</cdr:y>
    </cdr:to>
    <cdr:cxnSp macro="">
      <cdr:nvCxnSpPr>
        <cdr:cNvPr id="3" name="Straight Connector 2"/>
        <cdr:cNvCxnSpPr/>
      </cdr:nvCxnSpPr>
      <cdr:spPr>
        <a:xfrm xmlns:a="http://schemas.openxmlformats.org/drawingml/2006/main">
          <a:off x="990600" y="1752600"/>
          <a:ext cx="6642013" cy="1116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0.125</cdr:x>
      <cdr:y>0.60968</cdr:y>
    </cdr:from>
    <cdr:to>
      <cdr:x>0.96195</cdr:x>
      <cdr:y>0.61617</cdr:y>
    </cdr:to>
    <cdr:cxnSp macro="">
      <cdr:nvCxnSpPr>
        <cdr:cNvPr id="5" name="Straight Connector 4"/>
        <cdr:cNvCxnSpPr/>
      </cdr:nvCxnSpPr>
      <cdr:spPr>
        <a:xfrm xmlns:a="http://schemas.openxmlformats.org/drawingml/2006/main" flipV="1">
          <a:off x="990600" y="2261905"/>
          <a:ext cx="6632661" cy="2409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0.05769</cdr:x>
      <cdr:y>0.43132</cdr:y>
    </cdr:from>
    <cdr:to>
      <cdr:x>0.20519</cdr:x>
      <cdr:y>0.49924</cdr:y>
    </cdr:to>
    <cdr:sp macro="" textlink="">
      <cdr:nvSpPr>
        <cdr:cNvPr id="8" name="TextBox 7"/>
        <cdr:cNvSpPr txBox="1"/>
      </cdr:nvSpPr>
      <cdr:spPr>
        <a:xfrm xmlns:a="http://schemas.openxmlformats.org/drawingml/2006/main">
          <a:off x="457200" y="1600200"/>
          <a:ext cx="1168908" cy="25198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t>1 </a:t>
          </a:r>
          <a:r>
            <a:rPr lang="en-US" sz="1100" dirty="0" err="1"/>
            <a:t>texel</a:t>
          </a:r>
          <a:endParaRPr lang="en-US" sz="1100" dirty="0"/>
        </a:p>
      </cdr:txBody>
    </cdr:sp>
  </cdr:relSizeAnchor>
  <cdr:relSizeAnchor xmlns:cdr="http://schemas.openxmlformats.org/drawingml/2006/chartDrawing">
    <cdr:from>
      <cdr:x>0.03846</cdr:x>
      <cdr:y>0.5751</cdr:y>
    </cdr:from>
    <cdr:to>
      <cdr:x>0.18596</cdr:x>
      <cdr:y>0.64302</cdr:y>
    </cdr:to>
    <cdr:sp macro="" textlink="">
      <cdr:nvSpPr>
        <cdr:cNvPr id="9" name="TextBox 1"/>
        <cdr:cNvSpPr txBox="1"/>
      </cdr:nvSpPr>
      <cdr:spPr>
        <a:xfrm xmlns:a="http://schemas.openxmlformats.org/drawingml/2006/main">
          <a:off x="304800" y="2133600"/>
          <a:ext cx="1168908" cy="25198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aseline="30000" dirty="0"/>
            <a:t>1</a:t>
          </a:r>
          <a:r>
            <a:rPr lang="en-US" sz="1100" dirty="0"/>
            <a:t>/</a:t>
          </a:r>
          <a:r>
            <a:rPr lang="en-US" sz="1100" baseline="-25000" dirty="0"/>
            <a:t>10</a:t>
          </a:r>
          <a:r>
            <a:rPr lang="en-US" sz="1100" dirty="0"/>
            <a:t> </a:t>
          </a:r>
          <a:r>
            <a:rPr lang="en-US" sz="1100" dirty="0" err="1"/>
            <a:t>texel</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15807-BAF5-4D82-8FE4-250669B6FD4B}" type="datetimeFigureOut">
              <a:rPr lang="en-US" smtClean="0"/>
              <a:t>12/5/2013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854FB6-FF6B-4FC3-B84F-77CBAE982E40}" type="slidenum">
              <a:rPr lang="en-US" smtClean="0"/>
              <a:t>‹#›</a:t>
            </a:fld>
            <a:endParaRPr lang="en-US"/>
          </a:p>
        </p:txBody>
      </p:sp>
    </p:spTree>
    <p:extLst>
      <p:ext uri="{BB962C8B-B14F-4D97-AF65-F5344CB8AC3E}">
        <p14:creationId xmlns:p14="http://schemas.microsoft.com/office/powerpoint/2010/main" val="22710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a:t>
            </a:fld>
            <a:endParaRPr lang="en-US"/>
          </a:p>
        </p:txBody>
      </p:sp>
    </p:spTree>
    <p:extLst>
      <p:ext uri="{BB962C8B-B14F-4D97-AF65-F5344CB8AC3E}">
        <p14:creationId xmlns:p14="http://schemas.microsoft.com/office/powerpoint/2010/main" val="404608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layers have different map projections, extents, and tiling schemes.  Our rendering engine</a:t>
            </a:r>
            <a:r>
              <a:rPr lang="en-US" baseline="0" dirty="0" smtClean="0"/>
              <a:t> needs to cope with these differences on-the-fly.  We also apply </a:t>
            </a:r>
            <a:r>
              <a:rPr lang="en-US" baseline="0" dirty="0" err="1" smtClean="0"/>
              <a:t>shader</a:t>
            </a:r>
            <a:r>
              <a:rPr lang="en-US" baseline="0" dirty="0" smtClean="0"/>
              <a:t>-based adjustments to the imagery on-the-fly.  For example, when using Bing Maps imagery, we like to apply a gamma correction to brighten it up without washing out bright details.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10</a:t>
            </a:fld>
            <a:endParaRPr lang="en-US"/>
          </a:p>
        </p:txBody>
      </p:sp>
    </p:spTree>
    <p:extLst>
      <p:ext uri="{BB962C8B-B14F-4D97-AF65-F5344CB8AC3E}">
        <p14:creationId xmlns:p14="http://schemas.microsoft.com/office/powerpoint/2010/main" val="143477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unusual challenges</a:t>
            </a:r>
            <a:r>
              <a:rPr lang="en-US" baseline="0" dirty="0" smtClean="0"/>
              <a:t> faced by Cesium - unusual compared to something like a game, anyway.  With that introduction out of the way, here’s what I’m going to cover.</a:t>
            </a:r>
          </a:p>
          <a:p>
            <a:endParaRPr lang="en-US" baseline="0" dirty="0" smtClean="0"/>
          </a:p>
          <a:p>
            <a:r>
              <a:rPr lang="en-US" baseline="0" dirty="0" smtClean="0"/>
              <a:t>First I’ll talk about the level-of-detail algorithm we use for terrain rendering.  We use an algorithm called Chunked LOD.</a:t>
            </a:r>
          </a:p>
          <a:p>
            <a:r>
              <a:rPr lang="en-US" baseline="0" dirty="0" smtClean="0"/>
              <a:t> </a:t>
            </a:r>
          </a:p>
          <a:p>
            <a:r>
              <a:rPr lang="en-US" baseline="0" dirty="0" smtClean="0"/>
              <a:t>Then, I’ll cover the server side.  How do we process terrain data ahead-of-time for efficient rendering?  And make it possible for our users to do the same with their terrain data, even though they can’t give it to us.</a:t>
            </a:r>
          </a:p>
          <a:p>
            <a:endParaRPr lang="en-US" baseline="0" dirty="0" smtClean="0"/>
          </a:p>
          <a:p>
            <a:r>
              <a:rPr lang="en-US" baseline="0" dirty="0" smtClean="0"/>
              <a:t>Next I’ll discuss what is – perhaps surprisingly – one of the more interesting aspects of Cesium’s terrain and imagery rendering engine.  The process of mapping imagery from multiple sources, each with different projections, extents, and tiling schemes, to the terrain surface.</a:t>
            </a:r>
          </a:p>
          <a:p>
            <a:endParaRPr lang="en-US" baseline="0" dirty="0" smtClean="0"/>
          </a:p>
          <a:p>
            <a:r>
              <a:rPr lang="en-US" baseline="0" dirty="0" smtClean="0"/>
              <a:t>Related to that, I’ll discuss how we use the GPU to efficiently </a:t>
            </a:r>
            <a:r>
              <a:rPr lang="en-US" baseline="0" dirty="0" err="1" smtClean="0"/>
              <a:t>reproject</a:t>
            </a:r>
            <a:r>
              <a:rPr lang="en-US" baseline="0" dirty="0" smtClean="0"/>
              <a:t> imagery on-the-fly.</a:t>
            </a:r>
          </a:p>
          <a:p>
            <a:endParaRPr lang="en-US" baseline="0" dirty="0" smtClean="0"/>
          </a:p>
          <a:p>
            <a:r>
              <a:rPr lang="en-US" baseline="0" dirty="0" smtClean="0"/>
              <a:t>Finally, I’ll discuss how we do horizon culling.  Horizon culling allows us to avoid rendering tiles that are below the horizon from a given camera viewpoint, and is an important optimization for rendering globe-conforming terrain.  We have a fairly novel approach to this.</a:t>
            </a:r>
          </a:p>
        </p:txBody>
      </p:sp>
      <p:sp>
        <p:nvSpPr>
          <p:cNvPr id="4" name="Slide Number Placeholder 3"/>
          <p:cNvSpPr>
            <a:spLocks noGrp="1"/>
          </p:cNvSpPr>
          <p:nvPr>
            <p:ph type="sldNum" sz="quarter" idx="10"/>
          </p:nvPr>
        </p:nvSpPr>
        <p:spPr/>
        <p:txBody>
          <a:bodyPr/>
          <a:lstStyle/>
          <a:p>
            <a:fld id="{36854FB6-FF6B-4FC3-B84F-77CBAE982E40}" type="slidenum">
              <a:rPr lang="en-US" smtClean="0"/>
              <a:t>11</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12</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High resolution, worldwide terrain is, of course, much too large to render all at once.  It’s comprised of billions or even trillions of triangles.</a:t>
            </a:r>
            <a:r>
              <a:rPr lang="en-US" b="0" baseline="0" dirty="0" smtClean="0">
                <a:effectLst/>
              </a:rPr>
              <a:t>  </a:t>
            </a:r>
            <a:r>
              <a:rPr lang="en-US" b="0" dirty="0" smtClean="0">
                <a:effectLst/>
              </a:rPr>
              <a:t>Instead,</a:t>
            </a:r>
            <a:r>
              <a:rPr lang="en-US" b="0" baseline="0" dirty="0" smtClean="0">
                <a:effectLst/>
              </a:rPr>
              <a:t> we render a subset of it.  To select the subset to render each frame, we use the Chunked LOD algorithm.  This algorithm was presented by Thatcher Ulrich at SIGGRAPH back in 2002.</a:t>
            </a:r>
          </a:p>
          <a:p>
            <a:pPr rtl="0"/>
            <a:endParaRPr lang="en-US" b="0" dirty="0" smtClean="0">
              <a:effectLst/>
            </a:endParaRPr>
          </a:p>
          <a:p>
            <a:pPr rtl="0"/>
            <a:r>
              <a:rPr lang="en-US" b="0" dirty="0" smtClean="0">
                <a:effectLst/>
              </a:rPr>
              <a:t>The algorithm assumes that the terrain data is organized</a:t>
            </a:r>
            <a:r>
              <a:rPr lang="en-US" b="0" baseline="0" dirty="0" smtClean="0">
                <a:effectLst/>
              </a:rPr>
              <a:t> into a </a:t>
            </a:r>
            <a:r>
              <a:rPr lang="en-US" b="0" baseline="0" dirty="0" err="1" smtClean="0">
                <a:effectLst/>
              </a:rPr>
              <a:t>quadtree</a:t>
            </a:r>
            <a:r>
              <a:rPr lang="en-US" b="0" baseline="0" dirty="0" smtClean="0">
                <a:effectLst/>
              </a:rPr>
              <a:t> of tiles as shown here.  Every level has a representation of the entire world, but using a different number of tiles.  At level zero, there are just two tiles.  At level one, each of those tiles has four children, for a total of eight tiles.</a:t>
            </a:r>
          </a:p>
          <a:p>
            <a:pPr rtl="0"/>
            <a:endParaRPr lang="en-US" b="0" baseline="0" dirty="0" smtClean="0">
              <a:effectLst/>
            </a:endParaRPr>
          </a:p>
        </p:txBody>
      </p:sp>
      <p:sp>
        <p:nvSpPr>
          <p:cNvPr id="4" name="Slide Number Placeholder 3"/>
          <p:cNvSpPr>
            <a:spLocks noGrp="1"/>
          </p:cNvSpPr>
          <p:nvPr>
            <p:ph type="sldNum" sz="quarter" idx="10"/>
          </p:nvPr>
        </p:nvSpPr>
        <p:spPr/>
        <p:txBody>
          <a:bodyPr/>
          <a:lstStyle/>
          <a:p>
            <a:fld id="{36854FB6-FF6B-4FC3-B84F-77CBAE982E40}" type="slidenum">
              <a:rPr lang="en-US" smtClean="0"/>
              <a:t>13</a:t>
            </a:fld>
            <a:endParaRPr lang="en-US"/>
          </a:p>
        </p:txBody>
      </p:sp>
    </p:spTree>
    <p:extLst>
      <p:ext uri="{BB962C8B-B14F-4D97-AF65-F5344CB8AC3E}">
        <p14:creationId xmlns:p14="http://schemas.microsoft.com/office/powerpoint/2010/main" val="161675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tile in our </a:t>
            </a:r>
            <a:r>
              <a:rPr lang="en-US" dirty="0" err="1" smtClean="0"/>
              <a:t>quadtree</a:t>
            </a:r>
            <a:r>
              <a:rPr lang="en-US" dirty="0" smtClean="0"/>
              <a:t> is a mesh covering a rectangular area in some map</a:t>
            </a:r>
            <a:r>
              <a:rPr lang="en-US" baseline="0" dirty="0" smtClean="0"/>
              <a:t> projection; usually a geographic or </a:t>
            </a:r>
            <a:r>
              <a:rPr lang="en-US" baseline="0" dirty="0" err="1" smtClean="0"/>
              <a:t>equirectangular</a:t>
            </a:r>
            <a:r>
              <a:rPr lang="en-US" baseline="0" dirty="0" smtClean="0"/>
              <a:t> projection in Cesium</a:t>
            </a:r>
            <a:r>
              <a:rPr lang="en-US" dirty="0" smtClean="0"/>
              <a:t>.  If the terrain</a:t>
            </a:r>
            <a:r>
              <a:rPr lang="en-US" baseline="0" dirty="0" smtClean="0"/>
              <a:t> source is a heightmap pyramid, the mesh is a simple tessellation of the heightmap, as shown on the left.  It can also be more irregular as shown on the right.  Vertices of the mesh also contain texture coordinates, which are (0,0) in the southwest corner of the tile and (1,1) in the northeast corner.  The coordinates change in proportion to the change in longitude and latitude over the tile, so they reflect a simple geographic projection.</a:t>
            </a:r>
          </a:p>
          <a:p>
            <a:endParaRPr lang="en-US" baseline="0" dirty="0" smtClean="0"/>
          </a:p>
          <a:p>
            <a:r>
              <a:rPr lang="en-US" baseline="0" dirty="0" smtClean="0"/>
              <a:t>The small, high-resolution tiles shown here look fairly planar, but we’re actually extruding terrain from WGS84, an ellipsoidal model of the Earth.  With large tiles, the curvature becomes more apparent.</a:t>
            </a:r>
          </a:p>
        </p:txBody>
      </p:sp>
      <p:sp>
        <p:nvSpPr>
          <p:cNvPr id="4" name="Slide Number Placeholder 3"/>
          <p:cNvSpPr>
            <a:spLocks noGrp="1"/>
          </p:cNvSpPr>
          <p:nvPr>
            <p:ph type="sldNum" sz="quarter" idx="10"/>
          </p:nvPr>
        </p:nvSpPr>
        <p:spPr/>
        <p:txBody>
          <a:bodyPr/>
          <a:lstStyle/>
          <a:p>
            <a:fld id="{36854FB6-FF6B-4FC3-B84F-77CBAE982E40}" type="slidenum">
              <a:rPr lang="en-US" smtClean="0"/>
              <a:t>14</a:t>
            </a:fld>
            <a:endParaRPr lang="en-US"/>
          </a:p>
        </p:txBody>
      </p:sp>
    </p:spTree>
    <p:extLst>
      <p:ext uri="{BB962C8B-B14F-4D97-AF65-F5344CB8AC3E}">
        <p14:creationId xmlns:p14="http://schemas.microsoft.com/office/powerpoint/2010/main" val="135485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some</a:t>
            </a:r>
            <a:r>
              <a:rPr lang="en-US" baseline="0" dirty="0" smtClean="0"/>
              <a:t> </a:t>
            </a:r>
            <a:r>
              <a:rPr lang="en-US" baseline="0" dirty="0" err="1" smtClean="0"/>
              <a:t>pseudocode</a:t>
            </a:r>
            <a:r>
              <a:rPr lang="en-US" baseline="0" dirty="0" smtClean="0"/>
              <a:t> for the Chunked LOD at the core of terrain rendering in Cesium.  It’s pretty straightforward.  We start with the two tiles at the root of the </a:t>
            </a:r>
            <a:r>
              <a:rPr lang="en-US" baseline="0" dirty="0" err="1" smtClean="0"/>
              <a:t>quadtree</a:t>
            </a:r>
            <a:r>
              <a:rPr lang="en-US" baseline="0" dirty="0" smtClean="0"/>
              <a:t> and invoke this algorithm on each of them.  First, we compute how much error, in pixels on the screen, would result if we were to render this tile.  We’ll discuss how we compute screen-space error in a minute.  If the error is low enough, maybe two pixels or less, we’ll add this tile to the list of tiles to be rendered and then we’re done with it.</a:t>
            </a:r>
          </a:p>
          <a:p>
            <a:endParaRPr lang="en-US" baseline="0" dirty="0" smtClean="0"/>
          </a:p>
          <a:p>
            <a:r>
              <a:rPr lang="en-US" baseline="0" dirty="0" smtClean="0"/>
              <a:t>Otherwise, we’d prefer to render this tile’s children, because they’ll have less error.  But we can only do that if all four child tiles have been downloaded from the remote server and are resident in memory.  In order to relax this restriction and render some child tiles but not others, we would need a way to clip out portions of the parent that overlap the rendered children.  This gets tricky, so Cesium doesn’t try to do it currently.  If all four children are loaded, we </a:t>
            </a:r>
            <a:r>
              <a:rPr lang="en-US" baseline="0" dirty="0" err="1" smtClean="0"/>
              <a:t>recurse</a:t>
            </a:r>
            <a:r>
              <a:rPr lang="en-US" baseline="0" dirty="0" smtClean="0"/>
              <a:t>, invoking this algorithm on each of the four children.  We also do view-frustum and horizon culling here.  If a child tile is outside the view frustum or below the horizon, we will not invoke this algorithm on it.</a:t>
            </a:r>
          </a:p>
          <a:p>
            <a:endParaRPr lang="en-US" baseline="0" dirty="0" smtClean="0"/>
          </a:p>
          <a:p>
            <a:r>
              <a:rPr lang="en-US" baseline="0" dirty="0" smtClean="0"/>
              <a:t>If the children are not loaded yet, we queue them to be loaded later, but in them meantime we continue to render this parent tile.  The key idea here is that we must not pause rendering just because some data we’d like to have is not yet available.  We render what we have, and when we get better data later the visual quality of the scene will improve.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15</a:t>
            </a:fld>
            <a:endParaRPr lang="en-US"/>
          </a:p>
        </p:txBody>
      </p:sp>
    </p:spTree>
    <p:extLst>
      <p:ext uri="{BB962C8B-B14F-4D97-AF65-F5344CB8AC3E}">
        <p14:creationId xmlns:p14="http://schemas.microsoft.com/office/powerpoint/2010/main" val="3443499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So what’s this screen-space error thing all about?  Intuitively, we want to render tiles near the root of the </a:t>
                </a:r>
                <a:r>
                  <a:rPr lang="en-US" b="0" baseline="0" dirty="0" err="1" smtClean="0">
                    <a:effectLst/>
                  </a:rPr>
                  <a:t>quadtree</a:t>
                </a:r>
                <a:r>
                  <a:rPr lang="en-US" b="0" baseline="0" dirty="0" smtClean="0">
                    <a:effectLst/>
                  </a:rPr>
                  <a:t> for parts of the terrain surface that are far away, and render tiles deeper in the </a:t>
                </a:r>
                <a:r>
                  <a:rPr lang="en-US" b="0" baseline="0" dirty="0" err="1" smtClean="0">
                    <a:effectLst/>
                  </a:rPr>
                  <a:t>quadtree</a:t>
                </a:r>
                <a:r>
                  <a:rPr lang="en-US" b="0" baseline="0" dirty="0" smtClean="0">
                    <a:effectLst/>
                  </a:rPr>
                  <a:t> for parts of the terrain that are near the viewer.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More formally, we drive tile selection by estimating screen-space error using the equation shown here.  This is a pretty standard equation used in level-of-detail algorithms.  The width of the screen and the camera field-of-view angle are known quantities that generally don’t change from frame-to-frame.  Epsilon is the geometric error of the terrain tile for which we’re computing the SSE.  And d is an estimate of the distance from the camera to the tile, in meters.</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Starting with the two tiles at level zero, we estimate the error, in pixels on the screen, that will result if we render the tile rather than a more detailed representation of the area covered by that tile.  If it’s too much error, we refine, which means we consider that tile’s four children instead.  This process proceeds recursively until we’ve selected tiles covering the entire visible portion of the globe.</a:t>
                </a:r>
                <a:endParaRPr lang="en-US" b="0" dirty="0" smtClean="0">
                  <a:effectLst/>
                </a:endParaRPr>
              </a:p>
              <a:p>
                <a:endParaRPr lang="en-US" dirty="0" smtClean="0"/>
              </a:p>
              <a:p>
                <a:r>
                  <a:rPr lang="en-US" b="0" i="0" smtClean="0">
                    <a:latin typeface="Cambria Math"/>
                  </a:rPr>
                  <a:t>𝑆𝑆𝐸= </a:t>
                </a:r>
                <a:r>
                  <a:rPr lang="en-US" b="0" i="0" smtClean="0">
                    <a:latin typeface="Cambria Math"/>
                    <a:ea typeface="Cambria Math"/>
                  </a:rPr>
                  <a:t> (𝜖 𝑥)/(</a:t>
                </a:r>
                <a:r>
                  <a:rPr lang="en-US" b="0" i="0" smtClean="0">
                    <a:latin typeface="Cambria Math"/>
                  </a:rPr>
                  <a:t>2 𝑑 tan⁡</a:t>
                </a:r>
                <a:r>
                  <a:rPr lang="en-US" b="0" i="0" smtClean="0">
                    <a:latin typeface="Cambria Math"/>
                    <a:ea typeface="Cambria Math"/>
                  </a:rPr>
                  <a:t>𝜃 )</a:t>
                </a:r>
                <a:endParaRPr lang="en-US" dirty="0"/>
              </a:p>
            </p:txBody>
          </p:sp>
        </mc:Fallback>
      </mc:AlternateContent>
      <p:sp>
        <p:nvSpPr>
          <p:cNvPr id="4" name="Slide Number Placeholder 3"/>
          <p:cNvSpPr>
            <a:spLocks noGrp="1"/>
          </p:cNvSpPr>
          <p:nvPr>
            <p:ph type="sldNum" sz="quarter" idx="10"/>
          </p:nvPr>
        </p:nvSpPr>
        <p:spPr/>
        <p:txBody>
          <a:bodyPr/>
          <a:lstStyle/>
          <a:p>
            <a:fld id="{36854FB6-FF6B-4FC3-B84F-77CBAE982E40}" type="slidenum">
              <a:rPr lang="en-US" smtClean="0"/>
              <a:t>16</a:t>
            </a:fld>
            <a:endParaRPr lang="en-US"/>
          </a:p>
        </p:txBody>
      </p:sp>
    </p:spTree>
    <p:extLst>
      <p:ext uri="{BB962C8B-B14F-4D97-AF65-F5344CB8AC3E}">
        <p14:creationId xmlns:p14="http://schemas.microsoft.com/office/powerpoint/2010/main" val="334632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Lets talk a little more about that epsilon quantity.  Ideally, epsilon is the </a:t>
            </a:r>
            <a:r>
              <a:rPr lang="en-US" b="0" baseline="0" dirty="0" err="1" smtClean="0">
                <a:effectLst/>
              </a:rPr>
              <a:t>Hausdorff</a:t>
            </a:r>
            <a:r>
              <a:rPr lang="en-US" b="0" baseline="0" dirty="0" smtClean="0">
                <a:effectLst/>
              </a:rPr>
              <a:t> distance of the tile relative to the original, full-detail terrain in the region covered by the tile. Imagine we look at all of the points on the surface of the simplified mesh.  For each of those points, we measure the distance from that point to the closest point on the original mesh.  Then we do the same in reverse.  For each point on the original mesh, we find the distance to the closest point on the simplified mesh.  The greatest of those distances is the </a:t>
            </a:r>
            <a:r>
              <a:rPr lang="en-US" b="0" baseline="0" dirty="0" err="1" smtClean="0">
                <a:effectLst/>
              </a:rPr>
              <a:t>Hausdorff</a:t>
            </a:r>
            <a:r>
              <a:rPr lang="en-US" b="0" baseline="0" dirty="0" smtClean="0">
                <a:effectLst/>
              </a:rPr>
              <a:t> distance, and is an accurate measure of error in the simplified representation.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In practice, we may not be able to compute the </a:t>
            </a:r>
            <a:r>
              <a:rPr lang="en-US" b="0" baseline="0" dirty="0" err="1" smtClean="0">
                <a:effectLst/>
              </a:rPr>
              <a:t>Hausdorff</a:t>
            </a:r>
            <a:r>
              <a:rPr lang="en-US" b="0" baseline="0" dirty="0" smtClean="0">
                <a:effectLst/>
              </a:rPr>
              <a:t> distance precisely.  In fact, in the case of </a:t>
            </a:r>
            <a:r>
              <a:rPr lang="en-US" b="0" baseline="0" dirty="0" err="1" smtClean="0">
                <a:effectLst/>
              </a:rPr>
              <a:t>heightmap</a:t>
            </a:r>
            <a:r>
              <a:rPr lang="en-US" b="0" baseline="0" dirty="0" smtClean="0">
                <a:effectLst/>
              </a:rPr>
              <a:t>-based terrain derived using a simple interpolation algorithm, we may not have an accurate error metric at all.  In those cases, we simply choose a constant error value for each level in the </a:t>
            </a:r>
            <a:r>
              <a:rPr lang="en-US" b="0" baseline="0" dirty="0" err="1" smtClean="0">
                <a:effectLst/>
              </a:rPr>
              <a:t>quadtree</a:t>
            </a:r>
            <a:r>
              <a:rPr lang="en-US" b="0" baseline="0" dirty="0" smtClean="0">
                <a:effectLst/>
              </a:rPr>
              <a:t> so that we attain reasonable-looking terrain without rendering too many tiles.  But we can’t make any guarantees about what screen-space error we actually achieve.</a:t>
            </a:r>
          </a:p>
          <a:p>
            <a:endParaRPr lang="en-US" dirty="0" smtClean="0"/>
          </a:p>
          <a:p>
            <a:r>
              <a:rPr lang="en-US" dirty="0" smtClean="0"/>
              <a:t>On the other hand,</a:t>
            </a:r>
            <a:r>
              <a:rPr lang="en-US" baseline="0" dirty="0" smtClean="0"/>
              <a:t> when we’re creating terrain tiles server-side for use by our rendering engine, we can target a particular geometric error while simplifying.  I’ll talk more about how we do that in a bit.  If we can put bounds on our geometric error, we can also put bounds on our screen-space error, and guarantee that our scene is geometrically accurate to within our screen-space error tolerance; usually one or two pixels.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17</a:t>
            </a:fld>
            <a:endParaRPr lang="en-US"/>
          </a:p>
        </p:txBody>
      </p:sp>
    </p:spTree>
    <p:extLst>
      <p:ext uri="{BB962C8B-B14F-4D97-AF65-F5344CB8AC3E}">
        <p14:creationId xmlns:p14="http://schemas.microsoft.com/office/powerpoint/2010/main" val="420578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accurate way to compute the distance to the tile is to compute the distance to each triangle in the tile, and then choose the smallest distance.  That will be extremely expensive, however.</a:t>
            </a:r>
          </a:p>
          <a:p>
            <a:endParaRPr lang="en-US" baseline="0" dirty="0" smtClean="0"/>
          </a:p>
          <a:p>
            <a:r>
              <a:rPr lang="en-US" baseline="0" dirty="0" smtClean="0"/>
              <a:t>A much faster way to compute distance is to wrap the tile in some sort of bounding volume, and then compute the distance to that.  We might end up estimating the distance to be slightly lower than it really is, and so end up refining a tile earlier than we need to, but it’s usually better to render some extra triangles on the GPU rather than spending a bunch of time on the CPU deciding whether or not we should render those extra triangles.</a:t>
            </a:r>
          </a:p>
          <a:p>
            <a:endParaRPr lang="en-US" baseline="0" dirty="0" smtClean="0"/>
          </a:p>
          <a:p>
            <a:r>
              <a:rPr lang="en-US" baseline="0" dirty="0" smtClean="0"/>
              <a:t>A very simple choice of bounding volume is a sphere.  Unfortunately that gives us poor results.  The problem is that, all too often, the viewer actually ends up inside the bounding sphere of a tile we’re considering rendering.  When that happens, we have no way to estimate screen-space error – it is effectively infinite – so we have no choice but to refine.</a:t>
            </a:r>
          </a:p>
          <a:p>
            <a:endParaRPr lang="en-US" baseline="0" dirty="0" smtClean="0"/>
          </a:p>
          <a:p>
            <a:r>
              <a:rPr lang="en-US" baseline="0" dirty="0" smtClean="0"/>
              <a:t>The approach used in Cesium is to measure the distance to a composite volume formed from five surfaces.  The first four are planes at the edges of the tile and aligned with the ellipsoid surface normal.  The two planes on the Western and Eastern edges of the tile tightly bound the tile.  But the planes on the Northern and Southern boundaries are approximations due to the surface </a:t>
            </a:r>
            <a:r>
              <a:rPr lang="en-US" baseline="0" dirty="0" err="1" smtClean="0"/>
              <a:t>normals</a:t>
            </a:r>
            <a:r>
              <a:rPr lang="en-US" baseline="0" dirty="0" smtClean="0"/>
              <a:t> at those boundaries not lying in a plane.</a:t>
            </a:r>
          </a:p>
          <a:p>
            <a:endParaRPr lang="en-US" baseline="0" dirty="0" smtClean="0"/>
          </a:p>
          <a:p>
            <a:r>
              <a:rPr lang="en-US" baseline="0" dirty="0" smtClean="0"/>
              <a:t>The fifth surface is a curved surface at the maximum height of the terrain within that tile.  The distance to that surface can easily be computed by transforming the viewer position to a height above the ellipsoid and then subtracting the tile’s maximum height.</a:t>
            </a:r>
          </a:p>
          <a:p>
            <a:endParaRPr lang="en-US" baseline="0" dirty="0" smtClean="0"/>
          </a:p>
          <a:p>
            <a:r>
              <a:rPr lang="en-US" baseline="0" dirty="0" smtClean="0"/>
              <a:t>We saw a 5-15% reduction in the number of tiles rendered by switching from a bounding sphere to the five-surface approach.</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18</a:t>
            </a:fld>
            <a:endParaRPr lang="en-US"/>
          </a:p>
        </p:txBody>
      </p:sp>
    </p:spTree>
    <p:extLst>
      <p:ext uri="{BB962C8B-B14F-4D97-AF65-F5344CB8AC3E}">
        <p14:creationId xmlns:p14="http://schemas.microsoft.com/office/powerpoint/2010/main" val="92200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you have some background on Cesium’s LOD algorithm, let’s take another look at Cesium itself and see it in action.</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19</a:t>
            </a:fld>
            <a:endParaRPr lang="en-US"/>
          </a:p>
        </p:txBody>
      </p:sp>
    </p:spTree>
    <p:extLst>
      <p:ext uri="{BB962C8B-B14F-4D97-AF65-F5344CB8AC3E}">
        <p14:creationId xmlns:p14="http://schemas.microsoft.com/office/powerpoint/2010/main" val="400604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a:t>
            </a:fld>
            <a:endParaRPr lang="en-US"/>
          </a:p>
        </p:txBody>
      </p:sp>
    </p:spTree>
    <p:extLst>
      <p:ext uri="{BB962C8B-B14F-4D97-AF65-F5344CB8AC3E}">
        <p14:creationId xmlns:p14="http://schemas.microsoft.com/office/powerpoint/2010/main" val="3637807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20</a:t>
            </a:fld>
            <a:endParaRPr lang="en-US"/>
          </a:p>
        </p:txBody>
      </p:sp>
    </p:spTree>
    <p:extLst>
      <p:ext uri="{BB962C8B-B14F-4D97-AF65-F5344CB8AC3E}">
        <p14:creationId xmlns:p14="http://schemas.microsoft.com/office/powerpoint/2010/main" val="3192377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mentioned before that Cesium is all about interfacing with</a:t>
            </a:r>
            <a:r>
              <a:rPr lang="en-US" baseline="0" dirty="0"/>
              <a:t> terrain and imagery data “as it lies” rather than requiring some sort of asset pipeline to prepare it for rendering.  </a:t>
            </a:r>
            <a:endParaRPr lang="en-US" dirty="0"/>
          </a:p>
          <a:p>
            <a:r>
              <a:rPr lang="en-US" dirty="0"/>
              <a:t>That’s true, and Cesium can interface with a variety</a:t>
            </a:r>
            <a:r>
              <a:rPr lang="en-US" baseline="0" dirty="0"/>
              <a:t> of sources of terrain data, such as from an ArcGIS Server serving up </a:t>
            </a:r>
            <a:r>
              <a:rPr lang="en-US" baseline="0" dirty="0" err="1"/>
              <a:t>heightmaps</a:t>
            </a:r>
            <a:r>
              <a:rPr lang="en-US" baseline="0" dirty="0"/>
              <a:t> as if they’re just images, and we’ve even interfaced with </a:t>
            </a:r>
            <a:r>
              <a:rPr lang="en-US" baseline="0" dirty="0" err="1"/>
              <a:t>Geoserver</a:t>
            </a:r>
            <a:r>
              <a:rPr lang="en-US" baseline="0" dirty="0"/>
              <a:t>, an open-source WMS server.  The main requirement is that the terrain be accessible as a </a:t>
            </a:r>
            <a:r>
              <a:rPr lang="en-US" baseline="0" dirty="0" err="1"/>
              <a:t>quadtree</a:t>
            </a:r>
            <a:r>
              <a:rPr lang="en-US" baseline="0" dirty="0"/>
              <a:t> of tiles, because, without that, any reasonably complicated terrain would be much too large to work with.</a:t>
            </a:r>
          </a:p>
          <a:p>
            <a:endParaRPr lang="en-US" baseline="0" dirty="0"/>
          </a:p>
          <a:p>
            <a:r>
              <a:rPr lang="en-US" baseline="0" dirty="0"/>
              <a:t>In addition, tiles must have reasonable geometric complexity.  If each tile has too many vertices, the LOD algorithm won’t be able to put detail where it is needed without rendering so many triangles that the GPU can’t keep up.  If tiles are too sparse, we’ll need to render so many of them that the number of tile rendered, and therefore the number of draw calls, will become prohibitive. </a:t>
            </a:r>
          </a:p>
          <a:p>
            <a:endParaRPr lang="en-US" baseline="0" dirty="0"/>
          </a:p>
          <a:p>
            <a:r>
              <a:rPr lang="en-US" baseline="0" dirty="0"/>
              <a:t>And we need to know the geometric error for each level in the </a:t>
            </a:r>
            <a:r>
              <a:rPr lang="en-US" baseline="0" dirty="0" err="1"/>
              <a:t>quadtree</a:t>
            </a:r>
            <a:r>
              <a:rPr lang="en-US" baseline="0" dirty="0"/>
              <a:t>, or at least a reasonable estimate for it.  With terrain served as </a:t>
            </a:r>
            <a:r>
              <a:rPr lang="en-US" baseline="0" dirty="0" err="1"/>
              <a:t>heightmaps</a:t>
            </a:r>
            <a:r>
              <a:rPr lang="en-US" baseline="0" dirty="0"/>
              <a:t> from an ArcGIS or WMS server, we’re unlikely to know the actual geometric error, because it will vary from tile to tile.  But we can estimate it and get reasonable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And </a:t>
            </a:r>
            <a:r>
              <a:rPr lang="en-US" dirty="0"/>
              <a:t>finally, we need just one set of tiles. </a:t>
            </a:r>
            <a:r>
              <a:rPr lang="en-US" baseline="0" dirty="0"/>
              <a:t>Cesium also prefers to work with a single </a:t>
            </a:r>
            <a:r>
              <a:rPr lang="en-US" baseline="0" dirty="0" err="1"/>
              <a:t>tileset</a:t>
            </a:r>
            <a:r>
              <a:rPr lang="en-US" baseline="0" dirty="0"/>
              <a:t>, because stitching them together at runtime would significantly increase the complexity and reduce the performance of the rendering engine.  This is in contrast to our approach to imagery, where we can and often do combine multiple sources of imagery on the fly.</a:t>
            </a:r>
          </a:p>
          <a:p>
            <a:endParaRPr lang="en-US" baseline="0" dirty="0"/>
          </a:p>
        </p:txBody>
      </p:sp>
      <p:sp>
        <p:nvSpPr>
          <p:cNvPr id="4" name="Slide Number Placeholder 3"/>
          <p:cNvSpPr>
            <a:spLocks noGrp="1"/>
          </p:cNvSpPr>
          <p:nvPr>
            <p:ph type="sldNum" sz="quarter" idx="10"/>
          </p:nvPr>
        </p:nvSpPr>
        <p:spPr/>
        <p:txBody>
          <a:bodyPr/>
          <a:lstStyle/>
          <a:p>
            <a:fld id="{36854FB6-FF6B-4FC3-B84F-77CBAE982E40}" type="slidenum">
              <a:rPr lang="en-US" smtClean="0"/>
              <a:t>21</a:t>
            </a:fld>
            <a:endParaRPr lang="en-US"/>
          </a:p>
        </p:txBody>
      </p:sp>
    </p:spTree>
    <p:extLst>
      <p:ext uri="{BB962C8B-B14F-4D97-AF65-F5344CB8AC3E}">
        <p14:creationId xmlns:p14="http://schemas.microsoft.com/office/powerpoint/2010/main" val="2559605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is a fair number of requirements.  And while they make sense to us as graphics people, our end users would rather not be bothered with thinking about it.  They just want to see their terrain data in Cesium, and the easier we can make that the better.  So we’re developing a terrain processing server in order to make it extremely easy to prepare terrain data for use with Cesium, and to create an end-product that Cesium can use to render the highest-quality and most </a:t>
            </a:r>
            <a:r>
              <a:rPr lang="en-US" baseline="0" dirty="0" err="1"/>
              <a:t>performant</a:t>
            </a:r>
            <a:r>
              <a:rPr lang="en-US" baseline="0" dirty="0"/>
              <a:t> terrain that we can manage.</a:t>
            </a:r>
          </a:p>
          <a:p>
            <a:endParaRPr lang="en-US" baseline="0" dirty="0"/>
          </a:p>
          <a:p>
            <a:r>
              <a:rPr lang="en-US" baseline="0" dirty="0"/>
              <a:t>Currently our server is only concerned with processing terrain, though.  Imagery is less interesting because a number of servers and standards, like Tile Map Service (TMS) and Web Map Tile Service (WMTS) are already pretty much optimal for Cesium’s imagery needs. </a:t>
            </a:r>
            <a:r>
              <a:rPr lang="en-US" dirty="0"/>
              <a:t>When it comes to terrain, there aren’t a lot of great offerings out there, so we’re making one.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6854FB6-FF6B-4FC3-B84F-77CBAE982E40}" type="slidenum">
              <a:rPr lang="en-US" smtClean="0"/>
              <a:t>22</a:t>
            </a:fld>
            <a:endParaRPr lang="en-US"/>
          </a:p>
        </p:txBody>
      </p:sp>
    </p:spTree>
    <p:extLst>
      <p:ext uri="{BB962C8B-B14F-4D97-AF65-F5344CB8AC3E}">
        <p14:creationId xmlns:p14="http://schemas.microsoft.com/office/powerpoint/2010/main" val="723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the purpose of the server is to build </a:t>
            </a:r>
            <a:r>
              <a:rPr lang="en-US" baseline="0" dirty="0" smtClean="0"/>
              <a:t>a terrain </a:t>
            </a:r>
            <a:r>
              <a:rPr lang="en-US" baseline="0" dirty="0" err="1" smtClean="0"/>
              <a:t>tileset</a:t>
            </a:r>
            <a:r>
              <a:rPr lang="en-US" baseline="0" dirty="0" smtClean="0"/>
              <a:t> </a:t>
            </a:r>
            <a:r>
              <a:rPr lang="en-US" baseline="0" dirty="0"/>
              <a:t>by mosaicking multiple input </a:t>
            </a:r>
            <a:r>
              <a:rPr lang="en-US" baseline="0" dirty="0" err="1"/>
              <a:t>heightmaps</a:t>
            </a:r>
            <a:r>
              <a:rPr lang="en-US" baseline="0" dirty="0"/>
              <a:t>, and optimize it for rendering by Cesium.  For example, we might import GTOPO30 1 kilometer resolution data for the entire world, SRTM 90 meter between -60 and 60 degree latitude, and NED 3 – 10 meter in the United States.  Because the </a:t>
            </a:r>
            <a:r>
              <a:rPr lang="en-US" baseline="0" dirty="0" err="1"/>
              <a:t>tileset</a:t>
            </a:r>
            <a:r>
              <a:rPr lang="en-US" baseline="0" dirty="0"/>
              <a:t> is created from multiple sources, each with a different resolution, the maximum level of the tile pyramid varies in different parts of the world.</a:t>
            </a:r>
          </a:p>
          <a:p>
            <a:endParaRPr lang="en-US" baseline="0" dirty="0"/>
          </a:p>
          <a:p>
            <a:r>
              <a:rPr lang="en-US" baseline="0" dirty="0"/>
              <a:t>In processing terrain for Cesium, we aim for the most detailed tiles to have a grid of approximately 64x64 vertices.  The less detailed tiles, shallower in the </a:t>
            </a:r>
            <a:r>
              <a:rPr lang="en-US" baseline="0" dirty="0" err="1"/>
              <a:t>quadtree</a:t>
            </a:r>
            <a:r>
              <a:rPr lang="en-US" baseline="0" dirty="0"/>
              <a:t>, have only the vertices necessary to achieve the geometric error required at their level in the </a:t>
            </a:r>
            <a:r>
              <a:rPr lang="en-US" baseline="0" dirty="0" err="1"/>
              <a:t>quadtree</a:t>
            </a:r>
            <a:r>
              <a:rPr lang="en-US" baseline="0" dirty="0"/>
              <a:t>.</a:t>
            </a:r>
          </a:p>
          <a:p>
            <a:endParaRPr lang="en-US" baseline="0" dirty="0"/>
          </a:p>
          <a:p>
            <a:r>
              <a:rPr lang="en-US" baseline="0" dirty="0"/>
              <a:t>At the root of the </a:t>
            </a:r>
            <a:r>
              <a:rPr lang="en-US" baseline="0" dirty="0" err="1"/>
              <a:t>quadtree</a:t>
            </a:r>
            <a:r>
              <a:rPr lang="en-US" baseline="0" dirty="0"/>
              <a:t>, our allowed geometric error is about 150 kilometers.  Each deeper level cuts that number in half.  At level 18, the error drops below one meter.</a:t>
            </a:r>
          </a:p>
          <a:p>
            <a:endParaRPr lang="en-US" baseline="0" dirty="0"/>
          </a:p>
          <a:p>
            <a:r>
              <a:rPr lang="en-US" baseline="0" dirty="0"/>
              <a:t>We choose the geometric error to target at the root of the </a:t>
            </a:r>
            <a:r>
              <a:rPr lang="en-US" baseline="0" dirty="0" err="1"/>
              <a:t>quadtree</a:t>
            </a:r>
            <a:r>
              <a:rPr lang="en-US" baseline="0" dirty="0"/>
              <a:t> by estimating how much error would result in a hypothetical worst-case scenario where Mount Everest rises up out of the Mariana Trench, and our 64x64 grid places vertices on either side of the mountain, missing our aqueous Mount Everest entirely.  The height error in that case would be about 20 kilometers.  But interestingly, even in this absurd-sounding scenario, the curvature of the Earth has more impact on the error than the elevation extremes we’ve chosen.  Taking the Earth curvature into account, the error is about 150 kilometers.</a:t>
            </a:r>
          </a:p>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23</a:t>
            </a:fld>
            <a:endParaRPr lang="en-US"/>
          </a:p>
        </p:txBody>
      </p:sp>
    </p:spTree>
    <p:extLst>
      <p:ext uri="{BB962C8B-B14F-4D97-AF65-F5344CB8AC3E}">
        <p14:creationId xmlns:p14="http://schemas.microsoft.com/office/powerpoint/2010/main" val="2323784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t>
            </a:r>
            <a:r>
              <a:rPr lang="en-US" dirty="0" err="1" smtClean="0"/>
              <a:t>pseudo</a:t>
            </a:r>
            <a:r>
              <a:rPr lang="en-US" baseline="0" dirty="0" err="1" smtClean="0"/>
              <a:t>code</a:t>
            </a:r>
            <a:r>
              <a:rPr lang="en-US" baseline="0" dirty="0" smtClean="0"/>
              <a:t> for the process of incorporating a source heightmap into a </a:t>
            </a:r>
            <a:r>
              <a:rPr lang="en-US" baseline="0" dirty="0" err="1" smtClean="0"/>
              <a:t>tileset</a:t>
            </a:r>
            <a:r>
              <a:rPr lang="en-US" baseline="0" dirty="0" smtClean="0"/>
              <a:t>.  We invoke this algorithm on the two root tiles of the </a:t>
            </a:r>
            <a:r>
              <a:rPr lang="en-US" baseline="0" dirty="0" err="1" smtClean="0"/>
              <a:t>quadtree</a:t>
            </a:r>
            <a:r>
              <a:rPr lang="en-US" baseline="0" dirty="0" smtClean="0"/>
              <a:t>.  If one of those tiles does not overlap the source heightmap at all, we return without processing it.  If it does, we need to decide if this tile should be considered a “deepest level” tile, or if we should proceed recursively by invoking this algorithm on this tile’s four children.  In the latter case, we then combine the four child meshes produced by the recursive invocation, and then simplify them.  We remove vertices that are not necessary to achieve the maximum geometric error required by this tile.</a:t>
            </a:r>
          </a:p>
          <a:p>
            <a:endParaRPr lang="en-US" baseline="0" dirty="0" smtClean="0"/>
          </a:p>
          <a:p>
            <a:r>
              <a:rPr lang="en-US" baseline="0" dirty="0" smtClean="0"/>
              <a:t>This algorithm is highly parallelizable because we can process each tile in isolation from the others.  The only dependency is that parent tiles depend on their children.</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24</a:t>
            </a:fld>
            <a:endParaRPr lang="en-US"/>
          </a:p>
        </p:txBody>
      </p:sp>
    </p:spTree>
    <p:extLst>
      <p:ext uri="{BB962C8B-B14F-4D97-AF65-F5344CB8AC3E}">
        <p14:creationId xmlns:p14="http://schemas.microsoft.com/office/powerpoint/2010/main" val="2979172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we add source samples to a leaf tile.  First, we find all the source</a:t>
            </a:r>
            <a:r>
              <a:rPr lang="en-US" baseline="0" dirty="0" smtClean="0"/>
              <a:t> samples that are either inside the bounds of the tile, or just on the other side of the boundary.  Then, we </a:t>
            </a:r>
            <a:r>
              <a:rPr lang="en-US" baseline="0" dirty="0" err="1" smtClean="0"/>
              <a:t>bilinearly</a:t>
            </a:r>
            <a:r>
              <a:rPr lang="en-US" baseline="0" dirty="0" smtClean="0"/>
              <a:t> interpolate four heights to find precise heights for each of the four corners of the tile, and linearly interpolate between two height to find heights on the edges.  Finally, we connect the vertices together to form triangles.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25</a:t>
            </a:fld>
            <a:endParaRPr lang="en-US"/>
          </a:p>
        </p:txBody>
      </p:sp>
    </p:spTree>
    <p:extLst>
      <p:ext uri="{BB962C8B-B14F-4D97-AF65-F5344CB8AC3E}">
        <p14:creationId xmlns:p14="http://schemas.microsoft.com/office/powerpoint/2010/main" val="2230768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Non-leaf tiles</a:t>
            </a:r>
            <a:r>
              <a:rPr lang="en-US" baseline="0" dirty="0" smtClean="0"/>
              <a:t> are a bit more complicated.  First, we add the vertices of all four children to the tile.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26</a:t>
            </a:fld>
            <a:endParaRPr lang="en-US"/>
          </a:p>
        </p:txBody>
      </p:sp>
    </p:spTree>
    <p:extLst>
      <p:ext uri="{BB962C8B-B14F-4D97-AF65-F5344CB8AC3E}">
        <p14:creationId xmlns:p14="http://schemas.microsoft.com/office/powerpoint/2010/main" val="2920246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follow the method described by Michael Garland in his paper “Fast Polygon </a:t>
            </a:r>
            <a:r>
              <a:rPr lang="en-US" baseline="0" dirty="0" err="1" smtClean="0"/>
              <a:t>Appoximation</a:t>
            </a:r>
            <a:r>
              <a:rPr lang="en-US" baseline="0" dirty="0" smtClean="0"/>
              <a:t> of Terrains and Height Fields.”  </a:t>
            </a:r>
            <a:r>
              <a:rPr lang="en-US" baseline="0" dirty="0" err="1" smtClean="0"/>
              <a:t>Initally</a:t>
            </a:r>
            <a:r>
              <a:rPr lang="en-US" baseline="0" dirty="0" smtClean="0"/>
              <a:t>, only the corner vertices are active.  The rest are inactive.  We compute a Delaunay triangulation of the simple mesh containing these four vertices, and then determine which of the two triangles contains each of the remaining, inactive vertices. If a vertex is on a triangle edge, it is assumed to be contained by both triangles.  Then, we compute the distance from each vertex to the triangle that contains it and insert each triangle into a priority queue, sorted by the distance to its most distant vertex.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select the most distant vertex in the highest-</a:t>
            </a:r>
            <a:r>
              <a:rPr lang="en-US" baseline="0" dirty="0" err="1" smtClean="0"/>
              <a:t>priorty</a:t>
            </a:r>
            <a:r>
              <a:rPr lang="en-US" baseline="0" dirty="0" smtClean="0"/>
              <a:t> triangle, activate it, and redistribute the vertices in the original triangle to the three new triangles that result from inserting the vertex</a:t>
            </a:r>
            <a:endParaRPr lang="en-US"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27</a:t>
            </a:fld>
            <a:endParaRPr lang="en-US"/>
          </a:p>
        </p:txBody>
      </p:sp>
    </p:spTree>
    <p:extLst>
      <p:ext uri="{BB962C8B-B14F-4D97-AF65-F5344CB8AC3E}">
        <p14:creationId xmlns:p14="http://schemas.microsoft.com/office/powerpoint/2010/main" val="3938248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process repeats until the most distant vertex is closer to its containing triangle than the maximum geometric error allowed at this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may remember earlier that I described the </a:t>
            </a:r>
            <a:r>
              <a:rPr lang="en-US" baseline="0" dirty="0" err="1" smtClean="0"/>
              <a:t>Hausdorff</a:t>
            </a:r>
            <a:r>
              <a:rPr lang="en-US" baseline="0" dirty="0" smtClean="0"/>
              <a:t> distance, which is a measure of both the distance from the triangles in the simplified mesh to the triangles in the original mesh, and the distance from the </a:t>
            </a:r>
            <a:r>
              <a:rPr lang="en-US" baseline="0" dirty="0" err="1" smtClean="0"/>
              <a:t>triangls</a:t>
            </a:r>
            <a:r>
              <a:rPr lang="en-US" baseline="0" dirty="0" smtClean="0"/>
              <a:t> in the original mesh to the triangles in the simplified mesh.  The error metric used here is not the </a:t>
            </a:r>
            <a:r>
              <a:rPr lang="en-US" baseline="0" dirty="0" err="1" smtClean="0"/>
              <a:t>Hausdorff</a:t>
            </a:r>
            <a:r>
              <a:rPr lang="en-US" baseline="0" dirty="0" smtClean="0"/>
              <a:t> distance.  We’re only measuring the distance from the original vertices (not triangles!) in the original mesh to the triangles in the simplified mesh.  This shortcut saves us a lot of processing time, and so far I haven’t seen any objectionable visual artifacts as a result of this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Interesting bit of trivia: Michael Garland, who came up with this algorithm, is also the inventor of Quadric Error Metrics, which is a fairly famous mesh simplification algorithm.  Originally I tried to use quadric error metrics to do the terrain simplification, but found it difficult to maintain the quality of the tile meshes, and the performance was unacceptable.  </a:t>
            </a:r>
            <a:endParaRPr lang="en-US"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28</a:t>
            </a:fld>
            <a:endParaRPr lang="en-US"/>
          </a:p>
        </p:txBody>
      </p:sp>
    </p:spTree>
    <p:extLst>
      <p:ext uri="{BB962C8B-B14F-4D97-AF65-F5344CB8AC3E}">
        <p14:creationId xmlns:p14="http://schemas.microsoft.com/office/powerpoint/2010/main" val="1553222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tiles</a:t>
            </a:r>
            <a:r>
              <a:rPr lang="en-US" baseline="0" dirty="0" smtClean="0"/>
              <a:t> at different LODs, and how source data of different resolution comes together.</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29</a:t>
            </a:fld>
            <a:endParaRPr lang="en-US"/>
          </a:p>
        </p:txBody>
      </p:sp>
    </p:spTree>
    <p:extLst>
      <p:ext uri="{BB962C8B-B14F-4D97-AF65-F5344CB8AC3E}">
        <p14:creationId xmlns:p14="http://schemas.microsoft.com/office/powerpoint/2010/main" val="20076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a:t>
            </a:r>
            <a:r>
              <a:rPr lang="en-US" baseline="0" dirty="0" smtClean="0"/>
              <a:t> Cesium runs entirely inside a web browser, and it doesn’t use any sort of plugin to do so</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a:t>
            </a:fld>
            <a:endParaRPr lang="en-US"/>
          </a:p>
        </p:txBody>
      </p:sp>
    </p:spTree>
    <p:extLst>
      <p:ext uri="{BB962C8B-B14F-4D97-AF65-F5344CB8AC3E}">
        <p14:creationId xmlns:p14="http://schemas.microsoft.com/office/powerpoint/2010/main" val="595609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30</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mentioned before that tiles that we want to render, but that </a:t>
            </a:r>
            <a:r>
              <a:rPr lang="en-US" smtClean="0"/>
              <a:t>are not</a:t>
            </a:r>
            <a:r>
              <a:rPr lang="en-US" baseline="0" smtClean="0"/>
              <a:t> yet loaded, </a:t>
            </a:r>
            <a:r>
              <a:rPr lang="en-US" baseline="0" dirty="0" smtClean="0"/>
              <a:t>are added to a tile load queue.  This diagram shows how we process that queue, using our load pipeline.</a:t>
            </a:r>
            <a:r>
              <a:rPr lang="en-US" dirty="0" smtClean="0"/>
              <a:t>  </a:t>
            </a:r>
            <a:r>
              <a:rPr lang="en-US" baseline="0" dirty="0" smtClean="0"/>
              <a:t>The process starts on the left when we decide we want to bring a new tile into memory.  First we figure out which imagery tiles are associated with this terrain tile.  I’ll describe how that works next.  Then, we kick off these three columns in parallel.  We request the tile geometry from the remote server, as well as initiate a request for each imagery tile.  These requests proceed asynchronously and will complete at some later time, usually over the course of multiple frames.  Meanwhile, we also start the process of </a:t>
            </a:r>
            <a:r>
              <a:rPr lang="en-US" baseline="0" dirty="0" err="1" smtClean="0"/>
              <a:t>upsampling</a:t>
            </a:r>
            <a:r>
              <a:rPr lang="en-US" baseline="0" dirty="0" smtClean="0"/>
              <a:t> terrain geometry from this tile’s parent.  That way, if we receive imagery before we receive terrain, we’ll have geometry with which to render it even before the terrain request completes.  When the terrain request does come back, though, we cancel the remaining steps after “</a:t>
            </a:r>
            <a:r>
              <a:rPr lang="en-US" baseline="0" dirty="0" err="1" smtClean="0"/>
              <a:t>Upsample</a:t>
            </a:r>
            <a:r>
              <a:rPr lang="en-US" baseline="0" dirty="0" smtClean="0"/>
              <a:t>” and instead focus on preparing the better data for rendering.</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31</a:t>
            </a:fld>
            <a:endParaRPr lang="en-US"/>
          </a:p>
        </p:txBody>
      </p:sp>
    </p:spTree>
    <p:extLst>
      <p:ext uri="{BB962C8B-B14F-4D97-AF65-F5344CB8AC3E}">
        <p14:creationId xmlns:p14="http://schemas.microsoft.com/office/powerpoint/2010/main" val="2686695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noted</a:t>
            </a:r>
            <a:r>
              <a:rPr lang="en-US" baseline="0" dirty="0" smtClean="0"/>
              <a:t> in the last slide that I said a terrain tile has imagery tiles – plural – associated with it.  </a:t>
            </a:r>
            <a:r>
              <a:rPr lang="en-US" dirty="0" smtClean="0"/>
              <a:t>In a perfect world, every terrain tile</a:t>
            </a:r>
            <a:r>
              <a:rPr lang="en-US" baseline="0" dirty="0" smtClean="0"/>
              <a:t> would have a single color texture, and life would be simple.  But as I mentioned before, Cesium has to deal with the data that is available.  So, for each terrain tile, we must compute which imagery tiles apply to it, as well as how to transform them during rendering.  There are usually multiple imagery tiles associated with each terrain tile.</a:t>
            </a:r>
            <a:endParaRPr lang="en-US" dirty="0" smtClean="0"/>
          </a:p>
          <a:p>
            <a:endParaRPr lang="en-US" dirty="0" smtClean="0"/>
          </a:p>
          <a:p>
            <a:r>
              <a:rPr lang="en-US" dirty="0" smtClean="0"/>
              <a:t>First, we determine which </a:t>
            </a:r>
            <a:r>
              <a:rPr lang="en-US" dirty="0" err="1" smtClean="0"/>
              <a:t>quadtree</a:t>
            </a:r>
            <a:r>
              <a:rPr lang="en-US" dirty="0" smtClean="0"/>
              <a:t> level of imagery applies to the tile.</a:t>
            </a:r>
            <a:r>
              <a:rPr lang="en-US" baseline="0" dirty="0" smtClean="0"/>
              <a:t>  For imagery, we can think of the real-world spacing between </a:t>
            </a:r>
            <a:r>
              <a:rPr lang="en-US" baseline="0" dirty="0" err="1" smtClean="0"/>
              <a:t>texels</a:t>
            </a:r>
            <a:r>
              <a:rPr lang="en-US" baseline="0" dirty="0" smtClean="0"/>
              <a:t> as our geometric error.  Then, we choose a level that maps each </a:t>
            </a:r>
            <a:r>
              <a:rPr lang="en-US" baseline="0" dirty="0" err="1" smtClean="0"/>
              <a:t>texel</a:t>
            </a:r>
            <a:r>
              <a:rPr lang="en-US" baseline="0" dirty="0" smtClean="0"/>
              <a:t> as closely as possible to a single pixel on the screen.  For example, if we’re allowing up to two pixels of screen-space error when selecting geometry, we should select an imagery level with half of the geometric error of the terrain tile in order to guarantee each </a:t>
            </a:r>
            <a:r>
              <a:rPr lang="en-US" baseline="0" dirty="0" err="1" smtClean="0"/>
              <a:t>texel</a:t>
            </a:r>
            <a:r>
              <a:rPr lang="en-US" baseline="0" dirty="0" smtClean="0"/>
              <a:t> maps to a pixel or less on the screen.  If a </a:t>
            </a:r>
            <a:r>
              <a:rPr lang="en-US" baseline="0" dirty="0" err="1" smtClean="0"/>
              <a:t>texel</a:t>
            </a:r>
            <a:r>
              <a:rPr lang="en-US" baseline="0" dirty="0" smtClean="0"/>
              <a:t> fills more than one pixel on the screen, the imagery tends to look blurry.</a:t>
            </a:r>
          </a:p>
          <a:p>
            <a:endParaRPr lang="en-US" baseline="0" dirty="0" smtClean="0"/>
          </a:p>
          <a:p>
            <a:r>
              <a:rPr lang="en-US" sz="1200" b="0" i="0" u="none" strike="noStrike" kern="1200" dirty="0" smtClean="0">
                <a:solidFill>
                  <a:schemeClr val="tx1"/>
                </a:solidFill>
                <a:effectLst/>
                <a:latin typeface="+mn-lt"/>
                <a:ea typeface="+mn-ea"/>
                <a:cs typeface="+mn-cs"/>
              </a:rPr>
              <a:t>With the level selected, we then determine which imagery tiles contain the northwest and southeast corners of the terrain tile – th</a:t>
            </a:r>
            <a:r>
              <a:rPr lang="en-US" sz="1200" b="0" i="0" u="none" strike="noStrike" kern="1200" baseline="0" dirty="0" smtClean="0">
                <a:solidFill>
                  <a:schemeClr val="tx1"/>
                </a:solidFill>
                <a:effectLst/>
                <a:latin typeface="+mn-lt"/>
                <a:ea typeface="+mn-ea"/>
                <a:cs typeface="+mn-cs"/>
              </a:rPr>
              <a:t>e blue dots shown here</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Every tile in the rectangular range defined by those corner points is associated with the terrain tile and passed to the terrain fragment </a:t>
            </a:r>
            <a:r>
              <a:rPr lang="en-US" sz="1200" b="0" i="0" u="none" strike="noStrike" kern="1200" baseline="0" dirty="0" err="1" smtClean="0">
                <a:solidFill>
                  <a:schemeClr val="tx1"/>
                </a:solidFill>
                <a:effectLst/>
                <a:latin typeface="+mn-lt"/>
                <a:ea typeface="+mn-ea"/>
                <a:cs typeface="+mn-cs"/>
              </a:rPr>
              <a:t>shader</a:t>
            </a:r>
            <a:r>
              <a:rPr lang="en-US" sz="1200" b="0" i="0" u="none" strike="noStrike" kern="1200" baseline="0" dirty="0" smtClean="0">
                <a:solidFill>
                  <a:schemeClr val="tx1"/>
                </a:solidFill>
                <a:effectLst/>
                <a:latin typeface="+mn-lt"/>
                <a:ea typeface="+mn-ea"/>
                <a:cs typeface="+mn-cs"/>
              </a:rPr>
              <a:t> as sampler uniforms.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6854FB6-FF6B-4FC3-B84F-77CBAE982E40}" type="slidenum">
              <a:rPr lang="en-US" smtClean="0"/>
              <a:t>32</a:t>
            </a:fld>
            <a:endParaRPr lang="en-US"/>
          </a:p>
        </p:txBody>
      </p:sp>
    </p:spTree>
    <p:extLst>
      <p:ext uri="{BB962C8B-B14F-4D97-AF65-F5344CB8AC3E}">
        <p14:creationId xmlns:p14="http://schemas.microsoft.com/office/powerpoint/2010/main" val="3040527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a</a:t>
            </a:r>
            <a:r>
              <a:rPr lang="en-US" dirty="0" smtClean="0"/>
              <a:t> snippet of that fragment </a:t>
            </a:r>
            <a:r>
              <a:rPr lang="en-US" dirty="0" err="1" smtClean="0"/>
              <a:t>shader</a:t>
            </a:r>
            <a:r>
              <a:rPr lang="en-US" dirty="0" smtClean="0"/>
              <a:t>.  This snippet is invoked multiple times, once for each</a:t>
            </a:r>
            <a:r>
              <a:rPr lang="en-US" baseline="0" dirty="0" smtClean="0"/>
              <a:t> associated imagery texture.</a:t>
            </a:r>
          </a:p>
          <a:p>
            <a:endParaRPr lang="en-US" baseline="0" dirty="0" smtClean="0"/>
          </a:p>
          <a:p>
            <a:r>
              <a:rPr lang="en-US" baseline="0" dirty="0" smtClean="0"/>
              <a:t>You can see we’re sampling the texture on the second line, but what’s all this other stuff?</a:t>
            </a:r>
          </a:p>
          <a:p>
            <a:endParaRPr lang="en-US" baseline="0" dirty="0" smtClean="0"/>
          </a:p>
          <a:p>
            <a:r>
              <a:rPr lang="en-US" baseline="0" dirty="0" smtClean="0"/>
              <a:t>Well, the first line transforms the terrain tile’s texture coordinates, which remember I mentioned earlier go from 0.0 to 1.0 linearly with longitude and latitude, to imagery tile texture coordinates by applying a scale and translation passed to the </a:t>
            </a:r>
            <a:r>
              <a:rPr lang="en-US" baseline="0" dirty="0" err="1" smtClean="0"/>
              <a:t>shader</a:t>
            </a:r>
            <a:r>
              <a:rPr lang="en-US" baseline="0" dirty="0" smtClean="0"/>
              <a:t> as uniforms.  I’ll explain how these are computed shortly.</a:t>
            </a:r>
          </a:p>
          <a:p>
            <a:endParaRPr lang="en-US" baseline="0" dirty="0" smtClean="0"/>
          </a:p>
          <a:p>
            <a:r>
              <a:rPr lang="en-US" baseline="0" dirty="0" smtClean="0"/>
              <a:t>Then there’s this alpha multiplier stuff.  It uses more two uniforms, </a:t>
            </a:r>
            <a:r>
              <a:rPr lang="en-US" baseline="0" dirty="0" err="1" smtClean="0"/>
              <a:t>extentMin</a:t>
            </a:r>
            <a:r>
              <a:rPr lang="en-US" baseline="0" dirty="0" smtClean="0"/>
              <a:t> and </a:t>
            </a:r>
            <a:r>
              <a:rPr lang="en-US" baseline="0" dirty="0" err="1" smtClean="0"/>
              <a:t>extentMax</a:t>
            </a:r>
            <a:r>
              <a:rPr lang="en-US" baseline="0" dirty="0" smtClean="0"/>
              <a:t>, to control the rectangular extent of the terrain tile that this imagery tile actually applies to.  If we’re outside the extent, </a:t>
            </a:r>
            <a:r>
              <a:rPr lang="en-US" baseline="0" dirty="0" err="1" smtClean="0"/>
              <a:t>textureAlpha</a:t>
            </a:r>
            <a:r>
              <a:rPr lang="en-US" baseline="0" dirty="0" smtClean="0"/>
              <a:t> is 0.0 and this tile will not have any impact on the fragment.</a:t>
            </a:r>
          </a:p>
          <a:p>
            <a:endParaRPr lang="en-US" baseline="0" dirty="0" smtClean="0"/>
          </a:p>
          <a:p>
            <a:r>
              <a:rPr lang="en-US" baseline="0" dirty="0" smtClean="0"/>
              <a:t>Let me show you how those uniforms are computed.</a:t>
            </a:r>
          </a:p>
        </p:txBody>
      </p:sp>
      <p:sp>
        <p:nvSpPr>
          <p:cNvPr id="4" name="Slide Number Placeholder 3"/>
          <p:cNvSpPr>
            <a:spLocks noGrp="1"/>
          </p:cNvSpPr>
          <p:nvPr>
            <p:ph type="sldNum" sz="quarter" idx="10"/>
          </p:nvPr>
        </p:nvSpPr>
        <p:spPr/>
        <p:txBody>
          <a:bodyPr/>
          <a:lstStyle/>
          <a:p>
            <a:fld id="{36854FB6-FF6B-4FC3-B84F-77CBAE982E40}" type="slidenum">
              <a:rPr lang="en-US" smtClean="0"/>
              <a:t>33</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intersecting</a:t>
            </a:r>
            <a:r>
              <a:rPr lang="en-US" baseline="0" dirty="0" smtClean="0"/>
              <a:t> imagery tiles again, and let’s look at just one of them.</a:t>
            </a:r>
          </a:p>
          <a:p>
            <a:endParaRPr lang="en-US" baseline="0" dirty="0" smtClean="0"/>
          </a:p>
          <a:p>
            <a:r>
              <a:rPr lang="en-US" dirty="0" smtClean="0"/>
              <a:t>Here’s how we compute that scale uniform.  It’s just</a:t>
            </a:r>
            <a:r>
              <a:rPr lang="en-US" baseline="0" dirty="0" smtClean="0"/>
              <a:t> the terrain tile width and height divided by the imagery tile width and height, expressed in radians of longitude and latitude.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34</a:t>
            </a:fld>
            <a:endParaRPr lang="en-US"/>
          </a:p>
        </p:txBody>
      </p:sp>
    </p:spTree>
    <p:extLst>
      <p:ext uri="{BB962C8B-B14F-4D97-AF65-F5344CB8AC3E}">
        <p14:creationId xmlns:p14="http://schemas.microsoft.com/office/powerpoint/2010/main" val="4008243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translation is the</a:t>
            </a:r>
            <a:r>
              <a:rPr lang="en-US" baseline="0" dirty="0" smtClean="0"/>
              <a:t> offset of the imagery tile’s southwest corner from the terrain tile’s southwest corner, expressed as a scaled fraction of the terrain tile’s dimensions.  The offset is directional, of course.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35</a:t>
            </a:fld>
            <a:endParaRPr lang="en-US"/>
          </a:p>
        </p:txBody>
      </p:sp>
    </p:spTree>
    <p:extLst>
      <p:ext uri="{BB962C8B-B14F-4D97-AF65-F5344CB8AC3E}">
        <p14:creationId xmlns:p14="http://schemas.microsoft.com/office/powerpoint/2010/main" val="2599690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here’s how we</a:t>
            </a:r>
            <a:r>
              <a:rPr lang="en-US" baseline="0" dirty="0" smtClean="0"/>
              <a:t> compute the range of terrain tile texture coordinates for which this imagery tile applies.  We have to be careful with this.  For a terrain tile that is completely covered by imagery, the extent of the first imagery texture should start at 0, and the last one should end at 1.  Failure to ensure this, due to rounding errors or otherwise, will cause cracks to appear between tiles.  Similarly, the maximum texture coordinate of one imagery texture better equal the minimum coordinate of the next, or cracks will appear within the terrain tile.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36</a:t>
            </a:fld>
            <a:endParaRPr lang="en-US"/>
          </a:p>
        </p:txBody>
      </p:sp>
    </p:spTree>
    <p:extLst>
      <p:ext uri="{BB962C8B-B14F-4D97-AF65-F5344CB8AC3E}">
        <p14:creationId xmlns:p14="http://schemas.microsoft.com/office/powerpoint/2010/main" val="1492952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that fragment </a:t>
            </a:r>
            <a:r>
              <a:rPr lang="en-US" baseline="0" dirty="0" err="1" smtClean="0"/>
              <a:t>shader</a:t>
            </a:r>
            <a:r>
              <a:rPr lang="en-US" baseline="0" dirty="0" smtClean="0"/>
              <a:t> snippet one more time, where you can see how the scale, translation, </a:t>
            </a:r>
            <a:r>
              <a:rPr lang="en-US" baseline="0" dirty="0" err="1" smtClean="0"/>
              <a:t>extentMin</a:t>
            </a:r>
            <a:r>
              <a:rPr lang="en-US" baseline="0" dirty="0" smtClean="0"/>
              <a:t>, and </a:t>
            </a:r>
            <a:r>
              <a:rPr lang="en-US" baseline="0" dirty="0" err="1" smtClean="0"/>
              <a:t>extentMax</a:t>
            </a:r>
            <a:r>
              <a:rPr lang="en-US" baseline="0" dirty="0" smtClean="0"/>
              <a:t> are used.</a:t>
            </a:r>
          </a:p>
        </p:txBody>
      </p:sp>
      <p:sp>
        <p:nvSpPr>
          <p:cNvPr id="4" name="Slide Number Placeholder 3"/>
          <p:cNvSpPr>
            <a:spLocks noGrp="1"/>
          </p:cNvSpPr>
          <p:nvPr>
            <p:ph type="sldNum" sz="quarter" idx="10"/>
          </p:nvPr>
        </p:nvSpPr>
        <p:spPr/>
        <p:txBody>
          <a:bodyPr/>
          <a:lstStyle/>
          <a:p>
            <a:fld id="{36854FB6-FF6B-4FC3-B84F-77CBAE982E40}" type="slidenum">
              <a:rPr lang="en-US" smtClean="0"/>
              <a:t>37</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38</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Terrain tile texture coordinates in Cesium are constructed according to the map projection on the left here,</a:t>
            </a:r>
            <a:r>
              <a:rPr lang="en-US" baseline="0" dirty="0" smtClean="0"/>
              <a:t> such that geodetic longitude and latitude are linear functions of the texture coordinates.  This is a pretty common projection, and lots of data is available in this projection.  Cesium is a web application, though, and the vast majority of web maps, including Google Maps, Bing Maps, and most of </a:t>
            </a:r>
            <a:r>
              <a:rPr lang="en-US" baseline="0" dirty="0" err="1" smtClean="0"/>
              <a:t>Esri’s</a:t>
            </a:r>
            <a:r>
              <a:rPr lang="en-US" baseline="0" dirty="0" smtClean="0"/>
              <a:t> newer stuff use this projection on the right, known as Web Mercator Auxiliary Sphere.  At first it may seem like an odd choice, because it uses an even more excessive number of pixels near the poles and it can’t represent latitudes above about 85 degrees at all.  </a:t>
            </a:r>
          </a:p>
          <a:p>
            <a:endParaRPr lang="en-US" baseline="0" dirty="0" smtClean="0"/>
          </a:p>
          <a:p>
            <a:r>
              <a:rPr lang="en-US" baseline="0" dirty="0" smtClean="0"/>
              <a:t>The web map guys love this projection, though, because when you draw it in 2D, square buildings look square.  Given the vast quantity of imagery available using this projection, we considered it very important that Cesium support it out-of-the-box.  The different extents of tiles in the two projections are already handled by the texture scale and translation we just discussed.  But within the extent, the mapping between geographic texture coordinates and Web Mercator texture coordinates is not linear.  So we need to do something more.</a:t>
            </a:r>
          </a:p>
          <a:p>
            <a:endParaRPr lang="en-US" baseline="0" dirty="0" smtClean="0"/>
          </a:p>
          <a:p>
            <a:r>
              <a:rPr lang="en-US" baseline="0" dirty="0" smtClean="0"/>
              <a:t>Our approach is to </a:t>
            </a:r>
            <a:r>
              <a:rPr lang="en-US" baseline="0" dirty="0" err="1" smtClean="0"/>
              <a:t>reproject</a:t>
            </a:r>
            <a:r>
              <a:rPr lang="en-US" baseline="0" dirty="0" smtClean="0"/>
              <a:t> each Web Mercator imagery tile to geographic using the GPU on tile load.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39</a:t>
            </a:fld>
            <a:endParaRPr lang="en-US"/>
          </a:p>
        </p:txBody>
      </p:sp>
    </p:spTree>
    <p:extLst>
      <p:ext uri="{BB962C8B-B14F-4D97-AF65-F5344CB8AC3E}">
        <p14:creationId xmlns:p14="http://schemas.microsoft.com/office/powerpoint/2010/main" val="332708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good example of the power of the</a:t>
            </a:r>
            <a:r>
              <a:rPr lang="en-US" baseline="0" dirty="0" smtClean="0"/>
              <a:t> web.  This app uses Cesium for 3D visualization, but then overlays HTML5 video and other HTML elements to create an interactive experience and to hook into social media.</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a:t>
            </a:fld>
            <a:endParaRPr lang="en-US"/>
          </a:p>
        </p:txBody>
      </p:sp>
    </p:spTree>
    <p:extLst>
      <p:ext uri="{BB962C8B-B14F-4D97-AF65-F5344CB8AC3E}">
        <p14:creationId xmlns:p14="http://schemas.microsoft.com/office/powerpoint/2010/main" val="3095098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 texture</a:t>
            </a:r>
            <a:r>
              <a:rPr lang="en-US" baseline="0" dirty="0" smtClean="0"/>
              <a:t> coordinate is the same in the geographic and Web Mercator projections.  In other words, the image varies with longitude in the same way in both projections.</a:t>
            </a:r>
          </a:p>
          <a:p>
            <a:endParaRPr lang="en-US" baseline="0" dirty="0" smtClean="0"/>
          </a:p>
          <a:p>
            <a:r>
              <a:rPr lang="en-US" baseline="0" dirty="0" smtClean="0"/>
              <a:t>The t texture coordinate is computed as shown here.  We compute latitude from the geographic t coordinate, and then take its sine.  Next we use this top formula to transform the latitude to a Mercator angle in the range –PI to PI. Then, we subtract the Mercator Y coordinate of the southern edge of tile, which we compute on the CPU and pass in as a uniform.  And finally we scale to the range 0.0 – 1.0 by multiplying by the inverse of the difference in the Mercator Y coordinate between the northern and southern boundaries of the tile, again using a value passed as a uniform.</a:t>
            </a:r>
          </a:p>
          <a:p>
            <a:endParaRPr lang="en-US" baseline="0" dirty="0" smtClean="0"/>
          </a:p>
          <a:p>
            <a:r>
              <a:rPr lang="en-US" baseline="0" dirty="0" smtClean="0"/>
              <a:t>The end result looks like this.  In the Northern hemisphere, Northern latitudes get compressed and southern latitudes get stretched.</a:t>
            </a:r>
          </a:p>
          <a:p>
            <a:endParaRPr lang="en-US" baseline="0" dirty="0" smtClean="0"/>
          </a:p>
          <a:p>
            <a:r>
              <a:rPr lang="en-US" baseline="0" dirty="0" smtClean="0"/>
              <a:t>We do this </a:t>
            </a:r>
            <a:r>
              <a:rPr lang="en-US" baseline="0" dirty="0" err="1" smtClean="0"/>
              <a:t>reprojection</a:t>
            </a:r>
            <a:r>
              <a:rPr lang="en-US" baseline="0" dirty="0" smtClean="0"/>
              <a:t> on the GPU by rendering to a </a:t>
            </a:r>
            <a:r>
              <a:rPr lang="en-US" baseline="0" dirty="0" err="1" smtClean="0"/>
              <a:t>framebuffer</a:t>
            </a:r>
            <a:r>
              <a:rPr lang="en-US" baseline="0" dirty="0" smtClean="0"/>
              <a:t> with a color attachment and transforming the geographic texture coordinates to Web Mercator with the equations above before sampling the Web Mercator texture.  There are a couple of gotchas with this, however.</a:t>
            </a:r>
          </a:p>
        </p:txBody>
      </p:sp>
      <p:sp>
        <p:nvSpPr>
          <p:cNvPr id="4" name="Slide Number Placeholder 3"/>
          <p:cNvSpPr>
            <a:spLocks noGrp="1"/>
          </p:cNvSpPr>
          <p:nvPr>
            <p:ph type="sldNum" sz="quarter" idx="10"/>
          </p:nvPr>
        </p:nvSpPr>
        <p:spPr/>
        <p:txBody>
          <a:bodyPr/>
          <a:lstStyle/>
          <a:p>
            <a:fld id="{36854FB6-FF6B-4FC3-B84F-77CBAE982E40}" type="slidenum">
              <a:rPr lang="en-US" smtClean="0"/>
              <a:t>40</a:t>
            </a:fld>
            <a:endParaRPr lang="en-US"/>
          </a:p>
        </p:txBody>
      </p:sp>
    </p:spTree>
    <p:extLst>
      <p:ext uri="{BB962C8B-B14F-4D97-AF65-F5344CB8AC3E}">
        <p14:creationId xmlns:p14="http://schemas.microsoft.com/office/powerpoint/2010/main" val="982968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gotcha is a common one in massive worlds:</a:t>
            </a:r>
            <a:r>
              <a:rPr lang="en-US" baseline="0" dirty="0" smtClean="0"/>
              <a:t> the GPU lacks the floating-point precision to do this transformation in all cases.  It manifests as blocky artifacts at close zoom levels, as seen in the screen shot on the left.  In the screen shot on the right, the problem has been fixed.</a:t>
            </a:r>
          </a:p>
          <a:p>
            <a:endParaRPr lang="en-US" baseline="0" dirty="0" smtClean="0"/>
          </a:p>
          <a:p>
            <a:r>
              <a:rPr lang="en-US" baseline="0" dirty="0" smtClean="0"/>
              <a:t>Sometimes, we can overcome these sorts of precision problems by using simulated double-precision floating point arithmetic on the GPU.  Unfortunately, our </a:t>
            </a:r>
            <a:r>
              <a:rPr lang="en-US" baseline="0" dirty="0" err="1" smtClean="0"/>
              <a:t>reprojection</a:t>
            </a:r>
            <a:r>
              <a:rPr lang="en-US" baseline="0" dirty="0" smtClean="0"/>
              <a:t> operation requires the transcendental functions log and sine.  Simulating double-precision for these functions is, at best, extremely expensive.  Instead, we use a much simpler trick.  We simply stop doing the </a:t>
            </a:r>
            <a:r>
              <a:rPr lang="en-US" baseline="0" dirty="0" err="1" smtClean="0"/>
              <a:t>reprojection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41</a:t>
            </a:fld>
            <a:endParaRPr lang="en-US"/>
          </a:p>
        </p:txBody>
      </p:sp>
    </p:spTree>
    <p:extLst>
      <p:ext uri="{BB962C8B-B14F-4D97-AF65-F5344CB8AC3E}">
        <p14:creationId xmlns:p14="http://schemas.microsoft.com/office/powerpoint/2010/main" val="993421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I mean?  Ok, Let’s say we skip the </a:t>
            </a:r>
            <a:r>
              <a:rPr lang="en-US" dirty="0" err="1" smtClean="0"/>
              <a:t>reprojection</a:t>
            </a:r>
            <a:r>
              <a:rPr lang="en-US" baseline="0" dirty="0" smtClean="0"/>
              <a:t> and assume a Web Mercator image is the same as a Geographic image.  We effectively introduce error in the texture coordinates.  But how much error?  This chart shows the maximum magnitude of that error at any latitude for the first 20 levels of the imagery tile </a:t>
            </a:r>
            <a:r>
              <a:rPr lang="en-US" baseline="0" dirty="0" err="1" smtClean="0"/>
              <a:t>quadtree</a:t>
            </a:r>
            <a:r>
              <a:rPr lang="en-US" baseline="0" dirty="0" smtClean="0"/>
              <a:t>.  As you can see, the error drops sharply as we go deeper in the tree.  At level 8, the error is smaller than a </a:t>
            </a:r>
            <a:r>
              <a:rPr lang="en-US" baseline="0" dirty="0" err="1" smtClean="0"/>
              <a:t>texel</a:t>
            </a:r>
            <a:r>
              <a:rPr lang="en-US" baseline="0" dirty="0" smtClean="0"/>
              <a:t> of a 256x256 image.  At level 11, the error is smaller than 1/10 of a </a:t>
            </a:r>
            <a:r>
              <a:rPr lang="en-US" baseline="0" dirty="0" err="1" smtClean="0"/>
              <a:t>texel</a:t>
            </a:r>
            <a:r>
              <a:rPr lang="en-US" baseline="0" dirty="0" smtClean="0"/>
              <a:t>, which we consider acceptable.  Empirically, these block artifacts do not appear until after level 11, so cutting off the </a:t>
            </a:r>
            <a:r>
              <a:rPr lang="en-US" baseline="0" dirty="0" err="1" smtClean="0"/>
              <a:t>reprojection</a:t>
            </a:r>
            <a:r>
              <a:rPr lang="en-US" baseline="0" dirty="0" smtClean="0"/>
              <a:t> at that level is an effective strategy and the one used by Cesium.</a:t>
            </a:r>
          </a:p>
          <a:p>
            <a:endParaRPr lang="en-US" baseline="0" dirty="0" smtClean="0"/>
          </a:p>
          <a:p>
            <a:r>
              <a:rPr lang="en-US" baseline="0" dirty="0" smtClean="0"/>
              <a:t>This works great as long as we have something close to 32-bit floating point numbers available.  What if we don’t?  That’s brings me to the next gotcha.</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42</a:t>
            </a:fld>
            <a:endParaRPr lang="en-US"/>
          </a:p>
        </p:txBody>
      </p:sp>
    </p:spTree>
    <p:extLst>
      <p:ext uri="{BB962C8B-B14F-4D97-AF65-F5344CB8AC3E}">
        <p14:creationId xmlns:p14="http://schemas.microsoft.com/office/powerpoint/2010/main" val="327570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many mobile GPUs don’t even have single-precision floating point arithmetic available to their fragment </a:t>
            </a:r>
            <a:r>
              <a:rPr lang="en-US" baseline="0" dirty="0" err="1" smtClean="0"/>
              <a:t>shaders</a:t>
            </a:r>
            <a:r>
              <a:rPr lang="en-US" baseline="0" dirty="0" smtClean="0"/>
              <a:t>.  On these mobile devices, our strategy so far results in blocky smearing artifacts, like the ones we saw a couple of slides ago.  The difference is, these artifacts show up much earlier than level 11, and in fact show up while the </a:t>
            </a:r>
            <a:r>
              <a:rPr lang="en-US" baseline="0" dirty="0" err="1" smtClean="0"/>
              <a:t>reprojection</a:t>
            </a:r>
            <a:r>
              <a:rPr lang="en-US" baseline="0" dirty="0" smtClean="0"/>
              <a:t> has a very noticeable impact on the imagery.  We can’t just cut off the projection earlier on these devices.  So what do we do?</a:t>
            </a:r>
          </a:p>
          <a:p>
            <a:endParaRPr lang="en-US" baseline="0" dirty="0" smtClean="0"/>
          </a:p>
          <a:p>
            <a:r>
              <a:rPr lang="en-US" baseline="0" dirty="0" smtClean="0"/>
              <a:t>Our solution is to compute the texture coordinates in the vertex </a:t>
            </a:r>
            <a:r>
              <a:rPr lang="en-US" baseline="0" dirty="0" err="1" smtClean="0"/>
              <a:t>shader</a:t>
            </a:r>
            <a:r>
              <a:rPr lang="en-US" baseline="0" dirty="0" smtClean="0"/>
              <a:t> instead of in the fragment </a:t>
            </a:r>
            <a:r>
              <a:rPr lang="en-US" baseline="0" dirty="0" err="1" smtClean="0"/>
              <a:t>shader</a:t>
            </a:r>
            <a:r>
              <a:rPr lang="en-US" baseline="0" dirty="0" smtClean="0"/>
              <a:t>.  Conveniently, even mobile GPUs, at least the relatively recent ones, have reasonable precision in their vertex </a:t>
            </a:r>
            <a:r>
              <a:rPr lang="en-US" baseline="0" dirty="0" err="1" smtClean="0"/>
              <a:t>shaders</a:t>
            </a:r>
            <a:r>
              <a:rPr lang="en-US" baseline="0" dirty="0" smtClean="0"/>
              <a:t>.  In order to do this accurately, we need to ensure that we have one vertex per output </a:t>
            </a:r>
            <a:r>
              <a:rPr lang="en-US" baseline="0" dirty="0" err="1" smtClean="0"/>
              <a:t>texel</a:t>
            </a:r>
            <a:r>
              <a:rPr lang="en-US" baseline="0" dirty="0" smtClean="0"/>
              <a:t>, or a grid of 256x256 vertices for a 256x256 output image.  Using the obvious approach of computing the </a:t>
            </a:r>
            <a:r>
              <a:rPr lang="en-US" baseline="0" dirty="0" err="1" smtClean="0"/>
              <a:t>reprojected</a:t>
            </a:r>
            <a:r>
              <a:rPr lang="en-US" baseline="0" dirty="0" smtClean="0"/>
              <a:t> texture coordinates in the fragment </a:t>
            </a:r>
            <a:r>
              <a:rPr lang="en-US" baseline="0" dirty="0" err="1" smtClean="0"/>
              <a:t>shader</a:t>
            </a:r>
            <a:r>
              <a:rPr lang="en-US" baseline="0" dirty="0" smtClean="0"/>
              <a:t>, we only need 2x2 vertices. </a:t>
            </a:r>
            <a:r>
              <a:rPr lang="en-US" sz="1200" b="0" i="0" u="none" strike="noStrike" kern="1200" dirty="0" smtClean="0">
                <a:solidFill>
                  <a:schemeClr val="tx1"/>
                </a:solidFill>
                <a:effectLst/>
                <a:latin typeface="+mn-lt"/>
                <a:ea typeface="+mn-ea"/>
                <a:cs typeface="+mn-cs"/>
              </a:rPr>
              <a:t>Fortunately, the vertex buffer is shared and unmodified for all </a:t>
            </a:r>
            <a:r>
              <a:rPr lang="en-US" sz="1200" b="0" i="0" u="none" strike="noStrike" kern="1200" dirty="0" err="1" smtClean="0">
                <a:solidFill>
                  <a:schemeClr val="tx1"/>
                </a:solidFill>
                <a:effectLst/>
                <a:latin typeface="+mn-lt"/>
                <a:ea typeface="+mn-ea"/>
                <a:cs typeface="+mn-cs"/>
              </a:rPr>
              <a:t>reprojections</a:t>
            </a:r>
            <a:r>
              <a:rPr lang="en-US" sz="1200" b="0" i="0" u="none" strike="noStrike" kern="1200" dirty="0" smtClean="0">
                <a:solidFill>
                  <a:schemeClr val="tx1"/>
                </a:solidFill>
                <a:effectLst/>
                <a:latin typeface="+mn-lt"/>
                <a:ea typeface="+mn-ea"/>
                <a:cs typeface="+mn-cs"/>
              </a:rPr>
              <a:t>.  In addition, our fragment </a:t>
            </a:r>
            <a:r>
              <a:rPr lang="en-US" sz="1200" b="0" i="0" u="none" strike="noStrike" kern="1200" dirty="0" err="1" smtClean="0">
                <a:solidFill>
                  <a:schemeClr val="tx1"/>
                </a:solidFill>
                <a:effectLst/>
                <a:latin typeface="+mn-lt"/>
                <a:ea typeface="+mn-ea"/>
                <a:cs typeface="+mn-cs"/>
              </a:rPr>
              <a:t>shader</a:t>
            </a:r>
            <a:r>
              <a:rPr lang="en-US" sz="1200" b="0" i="0" u="none" strike="noStrike" kern="1200" dirty="0" smtClean="0">
                <a:solidFill>
                  <a:schemeClr val="tx1"/>
                </a:solidFill>
                <a:effectLst/>
                <a:latin typeface="+mn-lt"/>
                <a:ea typeface="+mn-ea"/>
                <a:cs typeface="+mn-cs"/>
              </a:rPr>
              <a:t> becomes trivial with this modified approach, so overall the performance is very similar to the original approach on desktop systems and has the rather nice benefit of producing correct results on mobile devices.</a:t>
            </a:r>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43</a:t>
            </a:fld>
            <a:endParaRPr lang="en-US"/>
          </a:p>
        </p:txBody>
      </p:sp>
    </p:spTree>
    <p:extLst>
      <p:ext uri="{BB962C8B-B14F-4D97-AF65-F5344CB8AC3E}">
        <p14:creationId xmlns:p14="http://schemas.microsoft.com/office/powerpoint/2010/main" val="1810539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44</a:t>
            </a:fld>
            <a:endParaRPr lang="en-US"/>
          </a:p>
        </p:txBody>
      </p:sp>
    </p:spTree>
    <p:extLst>
      <p:ext uri="{BB962C8B-B14F-4D97-AF65-F5344CB8AC3E}">
        <p14:creationId xmlns:p14="http://schemas.microsoft.com/office/powerpoint/2010/main" val="3468192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45</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Horizon culling is a form of occlusion culling that is ver</a:t>
            </a:r>
            <a:r>
              <a:rPr lang="en-US" sz="1200" b="0" i="0" u="none" strike="noStrike" kern="1200" baseline="0" dirty="0" smtClean="0">
                <a:solidFill>
                  <a:schemeClr val="tx1"/>
                </a:solidFill>
                <a:effectLst/>
                <a:latin typeface="+mn-lt"/>
                <a:ea typeface="+mn-ea"/>
                <a:cs typeface="+mn-cs"/>
              </a:rPr>
              <a:t>y effective </a:t>
            </a:r>
            <a:r>
              <a:rPr lang="en-US" sz="1200" b="0" i="0" u="none" strike="noStrike" kern="1200" dirty="0" smtClean="0">
                <a:solidFill>
                  <a:schemeClr val="tx1"/>
                </a:solidFill>
                <a:effectLst/>
                <a:latin typeface="+mn-lt"/>
                <a:ea typeface="+mn-ea"/>
                <a:cs typeface="+mn-cs"/>
              </a:rPr>
              <a:t>for any spherical or ellipsoidal massive world.</a:t>
            </a:r>
            <a:r>
              <a:rPr lang="en-US" sz="1200" b="0" i="0" u="none" strike="noStrike" kern="1200" baseline="0" dirty="0" smtClean="0">
                <a:solidFill>
                  <a:schemeClr val="tx1"/>
                </a:solidFill>
                <a:effectLst/>
                <a:latin typeface="+mn-lt"/>
                <a:ea typeface="+mn-ea"/>
                <a:cs typeface="+mn-cs"/>
              </a:rPr>
              <a:t>  Ellipsoids are important because WGS84, a very common, idealized model of the shape of the Earth, is an ellipsoid, In this picture, terrain tiles covering the entire Earth lie inside the view frustum, represented as heavy white lines.  The red points are not visible because they are outside the view frustum.  The green points are visible.  And the blue point is inside the view frustum, but it is not visible to the viewer because it is occluded by the Earth.  Horizon culling aims to separate the green points from the blue ones.  We have formulated a novel and very efficient test for determining if a tile is below the horizon of an ellipsoid.</a:t>
            </a:r>
          </a:p>
          <a:p>
            <a:endParaRPr lang="en-US" sz="1200" b="0" i="0" u="none" strike="noStrike" kern="1200" baseline="0" dirty="0" smtClean="0">
              <a:solidFill>
                <a:schemeClr val="tx1"/>
              </a:solidFill>
              <a:effectLst/>
              <a:latin typeface="+mn-lt"/>
              <a:ea typeface="+mn-ea"/>
              <a:cs typeface="+mn-cs"/>
            </a:endParaRPr>
          </a:p>
          <a:p>
            <a:r>
              <a:rPr lang="en-US" baseline="0" dirty="0" smtClean="0"/>
              <a:t>By doing horizon culling as well, instead of just view-frustum culling, we reduce the number of tiles rendered by as much as 50% for common views.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46</a:t>
            </a:fld>
            <a:endParaRPr lang="en-US"/>
          </a:p>
        </p:txBody>
      </p:sp>
    </p:spTree>
    <p:extLst>
      <p:ext uri="{BB962C8B-B14F-4D97-AF65-F5344CB8AC3E}">
        <p14:creationId xmlns:p14="http://schemas.microsoft.com/office/powerpoint/2010/main" val="2616812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horizon culling technique requires us to work in the ellipsoid-scaled space.  This is a coordinate system that is centered on the ellipsoid, that has axes aligned with the ellipsoid’s axes, and in which the ellipsoid itself is represented by the unit sphere.  That may sound like a lot of requirements, </a:t>
            </a:r>
            <a:r>
              <a:rPr lang="en-US" baseline="0" smtClean="0"/>
              <a:t>but for </a:t>
            </a:r>
            <a:r>
              <a:rPr lang="en-US" baseline="0" dirty="0" smtClean="0"/>
              <a:t>a virtual globe application like Cesium, the coordinate system used for rendering probably already meets the first two requirements.  The last one is achieved by multiplying coordinates by the scaling matrix shown here.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47</a:t>
            </a:fld>
            <a:endParaRPr lang="en-US"/>
          </a:p>
        </p:txBody>
      </p:sp>
    </p:spTree>
    <p:extLst>
      <p:ext uri="{BB962C8B-B14F-4D97-AF65-F5344CB8AC3E}">
        <p14:creationId xmlns:p14="http://schemas.microsoft.com/office/powerpoint/2010/main" val="2544198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diagram, the Earth is the blue sphere and a terrain tile is shown in brown.  Let’s compute what</a:t>
            </a:r>
            <a:r>
              <a:rPr lang="en-US" baseline="0" dirty="0" smtClean="0"/>
              <a:t> we call the horizon occlusion point for this tile.  The horizon occlusion point is a point with a useful property: when the point is below the horizon, the entire tile is below the horizon as well.</a:t>
            </a:r>
          </a:p>
          <a:p>
            <a:endParaRPr lang="en-US" baseline="0" dirty="0" smtClean="0"/>
          </a:p>
          <a:p>
            <a:r>
              <a:rPr lang="en-US" baseline="0" dirty="0" smtClean="0"/>
              <a:t>Vector OC is a vector from the center of the Earth to the approximate center of the tile.  We’re going to make the executive decision that our horizon occlusion point, P, will lie along this vector.  So really, we just need to compute the magnitude of point P.</a:t>
            </a:r>
          </a:p>
          <a:p>
            <a:endParaRPr lang="en-US" baseline="0" dirty="0" smtClean="0"/>
          </a:p>
          <a:p>
            <a:r>
              <a:rPr lang="en-US" baseline="0" dirty="0" smtClean="0"/>
              <a:t>You can see from the diagram that point P is the intersection of vector OC with vector HV.  Point V is a vertex in the terrain tile. Point H is a point on the horizon from the perspective of point V.  There are actually an infinite number of horizon points, but only two of them form vectors that intersect with vector OC.  One of those two vectors is shown in this diagram.  The other would intersect with vector OC before passing through point V, so the intersection will be closer to the ellipsoid, so we’re not interested in that one.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48</a:t>
            </a:fld>
            <a:endParaRPr lang="en-US"/>
          </a:p>
        </p:txBody>
      </p:sp>
    </p:spTree>
    <p:extLst>
      <p:ext uri="{BB962C8B-B14F-4D97-AF65-F5344CB8AC3E}">
        <p14:creationId xmlns:p14="http://schemas.microsoft.com/office/powerpoint/2010/main" val="340545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label the angles</a:t>
            </a:r>
            <a:r>
              <a:rPr lang="en-US" baseline="0" dirty="0" smtClean="0"/>
              <a:t> in this diagram, we start to see how we can solve for the magnitude of vector OP.  I walk through the full derivation in the blog post referenced here, but I’ll skip that here in the interest of time.  It all boils down to this top equation, where the sine and cosine terms are computed as shown.</a:t>
            </a:r>
          </a:p>
          <a:p>
            <a:endParaRPr lang="en-US" baseline="0" dirty="0" smtClean="0"/>
          </a:p>
          <a:p>
            <a:r>
              <a:rPr lang="en-US" baseline="0" dirty="0" smtClean="0"/>
              <a:t>We repeat this computation for every vertex in the terrain tile mesh, and then choose the magnitude of OP is that greatest, and that becomes our horizon occlusion point for the tile.  Ideally we would do this computation in a terrain pre-processing step, but it’s cheap enough that we can reasonably do it on tile load as well.</a:t>
            </a:r>
          </a:p>
          <a:p>
            <a:endParaRPr lang="en-US" baseline="0" dirty="0" smtClean="0"/>
          </a:p>
          <a:p>
            <a:r>
              <a:rPr lang="en-US" baseline="0" dirty="0" smtClean="0"/>
              <a:t>Remember, the occlusion point is represented in the ellipsoid-scaled space.  This is actually convenient for testing the point for occlusion by the ellipsoid.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49</a:t>
            </a:fld>
            <a:endParaRPr lang="en-US"/>
          </a:p>
        </p:txBody>
      </p:sp>
    </p:spTree>
    <p:extLst>
      <p:ext uri="{BB962C8B-B14F-4D97-AF65-F5344CB8AC3E}">
        <p14:creationId xmlns:p14="http://schemas.microsoft.com/office/powerpoint/2010/main" val="292303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Terrain rendering is a</a:t>
            </a:r>
            <a:r>
              <a:rPr lang="en-US" baseline="0" dirty="0" smtClean="0"/>
              <a:t> well-researched area of computer graphics, with applications in games, scientific visualization, and synthetic vision.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two mostly-independent parts to effective rendering of the Earth’s surface.  The first is the geometry or shape of the terrain.  What is the terrain elevation at various points on the surface?  Usually we represent the surface geometry using a heightmap or a triangle mesh, though more exotic things are possible.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is the shading or color of the surface.  At a minimum, that usually means imagery, or what we might more generally call a color map.  We can also apply various other effects to shade the surface, such as diffuse lighting and ambient occlusion, or even shade the surface by the terrain height or slope.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Procedural techniques for both terrain geometry and shading can be effective in games, but for virtual globes like Cesium, we’re almost exclusively interested in a realistic portrayal of </a:t>
            </a:r>
            <a:r>
              <a:rPr lang="en-US" dirty="0" smtClean="0"/>
              <a:t>the real</a:t>
            </a:r>
            <a:r>
              <a:rPr lang="en-US" baseline="0" dirty="0" smtClean="0"/>
              <a:t> Earth, and that means we need real data.</a:t>
            </a:r>
          </a:p>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a:t>
            </a:fld>
            <a:endParaRPr lang="en-US"/>
          </a:p>
        </p:txBody>
      </p:sp>
    </p:spTree>
    <p:extLst>
      <p:ext uri="{BB962C8B-B14F-4D97-AF65-F5344CB8AC3E}">
        <p14:creationId xmlns:p14="http://schemas.microsoft.com/office/powerpoint/2010/main" val="2277858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we’ve constructed this point such that if it is occluded, then the entire tile is occluded as well and we can skip rendering it.  So how do we test the point for occlusion?</a:t>
            </a:r>
          </a:p>
          <a:p>
            <a:endParaRPr lang="en-US" baseline="0" dirty="0" smtClean="0"/>
          </a:p>
          <a:p>
            <a:r>
              <a:rPr lang="en-US" baseline="0" dirty="0" smtClean="0"/>
              <a:t>Again the full derivation is in the cited blog post, but it boils down to two inequalities.  The first tests if the point is behind the plane shown with a dark line in this diagram.  If the point is in front of this plane, then it is not occluded by the ellipsoid and we’re done.  If it is behind the plane, we apply the second test.</a:t>
            </a:r>
          </a:p>
          <a:p>
            <a:endParaRPr lang="en-US" baseline="0" dirty="0" smtClean="0"/>
          </a:p>
          <a:p>
            <a:r>
              <a:rPr lang="en-US" baseline="0" dirty="0" smtClean="0"/>
              <a:t>The second test determines if the point is inside the cone formed by connecting lines from the viewer to the infinite number of ellipsoid points that form the viewer’s horizon.  If the point is inside that cone, it is occluded by the ellipsoid.  Otherwise, it is not.</a:t>
            </a:r>
          </a:p>
          <a:p>
            <a:endParaRPr lang="en-US" baseline="0" dirty="0" smtClean="0"/>
          </a:p>
          <a:p>
            <a:r>
              <a:rPr lang="en-US" dirty="0" smtClean="0"/>
              <a:t>These tests</a:t>
            </a:r>
            <a:r>
              <a:rPr lang="en-US" baseline="0" dirty="0" smtClean="0"/>
              <a:t> do not require any transcendental functions, so they’re very fast.  And it also significantly reduces the number of tiles we need to render.</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50</a:t>
            </a:fld>
            <a:endParaRPr lang="en-US"/>
          </a:p>
        </p:txBody>
      </p:sp>
    </p:spTree>
    <p:extLst>
      <p:ext uri="{BB962C8B-B14F-4D97-AF65-F5344CB8AC3E}">
        <p14:creationId xmlns:p14="http://schemas.microsoft.com/office/powerpoint/2010/main" val="1774558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 culling lets us skip</a:t>
            </a:r>
            <a:r>
              <a:rPr lang="en-US" baseline="0" dirty="0" smtClean="0"/>
              <a:t> rendering tiles that are far away and thus below the horizon.  There’s also another, slightly cheating, way of doing it, and that is to show fog.  Cesium doesn’t use fog currently, so this is a screen shot from the new 3D Google Maps.  Terrain in the distance is increasingly obscured by the fog, so tiles beyond a certain distance simply don’t need to be rendered at all.</a:t>
            </a:r>
          </a:p>
          <a:p>
            <a:endParaRPr lang="en-US" baseline="0" dirty="0" smtClean="0"/>
          </a:p>
          <a:p>
            <a:r>
              <a:rPr lang="en-US" baseline="0" dirty="0" smtClean="0"/>
              <a:t>I call this cheating, and I once told a developer on the Google Maps team as much.  He said, “maybe, but it’s realistic!”  And he’s right.  We’ve mostly avoided doing it in Cesium due to our history in visualizing satellite and aircraft systems.  Would a marker for a satellite, or a line showing its path, be obscured by fog as well?  Probably not, because it would eventually be invisible and the whole point of the app is to show where those things are.  On the other hand, rendering some parts of the scene with fog and some without might mislead the eye about their relative distances from the viewer, which would be bad as well.  Still, we might give in and add some fog to Cesium eventually, at least as an option.</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52</a:t>
            </a:fld>
            <a:endParaRPr lang="en-US"/>
          </a:p>
        </p:txBody>
      </p:sp>
    </p:spTree>
    <p:extLst>
      <p:ext uri="{BB962C8B-B14F-4D97-AF65-F5344CB8AC3E}">
        <p14:creationId xmlns:p14="http://schemas.microsoft.com/office/powerpoint/2010/main" val="275170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thank Frank</a:t>
            </a:r>
            <a:r>
              <a:rPr lang="en-US" baseline="0" dirty="0" smtClean="0"/>
              <a:t> Stoner for working out this horizon culling technique and for patiently explaining it to me.</a:t>
            </a:r>
          </a:p>
          <a:p>
            <a:endParaRPr lang="en-US" baseline="0" dirty="0" smtClean="0"/>
          </a:p>
          <a:p>
            <a:r>
              <a:rPr lang="en-US" baseline="0" dirty="0" smtClean="0"/>
              <a:t>I’d also like to thank Scott Hunter for his work on the implementation of the terrain and imagery engine presented here, as well as his help in writing up the details of how it works.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53</a:t>
            </a:fld>
            <a:endParaRPr lang="en-US"/>
          </a:p>
        </p:txBody>
      </p:sp>
    </p:spTree>
    <p:extLst>
      <p:ext uri="{BB962C8B-B14F-4D97-AF65-F5344CB8AC3E}">
        <p14:creationId xmlns:p14="http://schemas.microsoft.com/office/powerpoint/2010/main" val="3344329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quick note about a few open problems.  This is where</a:t>
            </a:r>
            <a:r>
              <a:rPr lang="en-US" baseline="0" dirty="0" smtClean="0"/>
              <a:t> I try to convince you that there are challenging, interesting, and valuable problems to be solved in the world of Cesium, and smart folks like all of you should join us in working on them.</a:t>
            </a:r>
          </a:p>
          <a:p>
            <a:endParaRPr lang="en-US" baseline="0" dirty="0" smtClean="0"/>
          </a:p>
          <a:p>
            <a:r>
              <a:rPr lang="en-US" baseline="0" dirty="0" smtClean="0"/>
              <a:t>First, rendering terrain is one thing, but placing other objects on it, like lines and polygons, is pretty hard.  The problem is that the terrain shape shifts when the LOD changes.  A line that is on the surface at one level of detail could be under or above it at another.  The Google Maps guys, cheaters that they are, render their surface lines as imagery to get around this problem, but I’m sure we can do better.</a:t>
            </a:r>
          </a:p>
          <a:p>
            <a:endParaRPr lang="en-US" baseline="0" dirty="0" smtClean="0"/>
          </a:p>
          <a:p>
            <a:r>
              <a:rPr lang="en-US" baseline="0" dirty="0" smtClean="0"/>
              <a:t>Then there are shadows.  Making your massive terrain cast shadows, as well as receive them, is likely to be challenging.</a:t>
            </a:r>
          </a:p>
          <a:p>
            <a:endParaRPr lang="en-US" baseline="0" dirty="0" smtClean="0"/>
          </a:p>
          <a:p>
            <a:r>
              <a:rPr lang="en-US" baseline="0" dirty="0" smtClean="0"/>
              <a:t>And of course there are endless opportunities for optimization.  </a:t>
            </a:r>
            <a:r>
              <a:rPr lang="en-US" baseline="0" dirty="0" err="1" smtClean="0"/>
              <a:t>Cozzi</a:t>
            </a:r>
            <a:r>
              <a:rPr lang="en-US" baseline="0" dirty="0" smtClean="0"/>
              <a:t> always makes fun of me, telling me how much my slow terrain code is slowing down Cesium.  Help me make it better.</a:t>
            </a:r>
          </a:p>
          <a:p>
            <a:endParaRPr lang="en-US" baseline="0" dirty="0" smtClean="0"/>
          </a:p>
          <a:p>
            <a:r>
              <a:rPr lang="en-US" baseline="0" dirty="0" smtClean="0"/>
              <a:t>And then there’s the challenge of lighting imagery.  Satellite and aerial imagery is already lit, in the sense that it is a picture of the real world, and the real world is lit.  But we’d like to be able to light terrain based on the time of day or the position of the sun and moon.  How can we do that?</a:t>
            </a:r>
          </a:p>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54</a:t>
            </a:fld>
            <a:endParaRPr lang="en-US"/>
          </a:p>
        </p:txBody>
      </p:sp>
    </p:spTree>
    <p:extLst>
      <p:ext uri="{BB962C8B-B14F-4D97-AF65-F5344CB8AC3E}">
        <p14:creationId xmlns:p14="http://schemas.microsoft.com/office/powerpoint/2010/main" val="2945156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55</a:t>
            </a:fld>
            <a:endParaRPr lang="en-US"/>
          </a:p>
        </p:txBody>
      </p:sp>
    </p:spTree>
    <p:extLst>
      <p:ext uri="{BB962C8B-B14F-4D97-AF65-F5344CB8AC3E}">
        <p14:creationId xmlns:p14="http://schemas.microsoft.com/office/powerpoint/2010/main" val="122747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Terrain geometry data for large areas of the Earth is usually collected by flying satellites or aircraft over the area and bouncing a radar off the surface.  This is a messy and expensive process, and one that is unfortunately outside my budget.  A good example of this is the Shuttle Radar Topography Mission (SRTM), that obtained elevation data for most of the Earth’s surface with an instrument flying onboard the Space Shuttle Endeavor.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Similarly, imagery is collected by flying satellites and aircraft with fancy cameras.  Satellite imagery in particular is a big business, and increasingly, companies like Google and Microsoft are flying their own aircraft to collect aerial imagery for use with their mapping applications.  Individuals or smaller companies have a harder time getting access to such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Fortunately for us, the U.S. government has a long-standing policy of making the geospatial data that it owns freely available to the public.  That includes excellent terrain datasets like SRTM and NED, as well as imagery datasets like Landsat scenes.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Terrain data is typically made available as a giant heightmap.</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6</a:t>
            </a:fld>
            <a:endParaRPr lang="en-US"/>
          </a:p>
        </p:txBody>
      </p:sp>
    </p:spTree>
    <p:extLst>
      <p:ext uri="{BB962C8B-B14F-4D97-AF65-F5344CB8AC3E}">
        <p14:creationId xmlns:p14="http://schemas.microsoft.com/office/powerpoint/2010/main" val="2686719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you’re not familiar with the term heightmap, it’s just a greyscale image like this one where the intensity of each pixel indicates the terrain height.  Keep in mind, though, that these images are huge… starting in the gigabytes and easily going into the terabytes.  They’re much too large to render directly, so we need some sort of level-of-detail algorithm.</a:t>
            </a:r>
          </a:p>
          <a:p>
            <a:endParaRPr lang="en-US" baseline="0" dirty="0" smtClean="0"/>
          </a:p>
          <a:p>
            <a:r>
              <a:rPr lang="en-US" baseline="0" dirty="0" smtClean="0"/>
              <a:t>As I mentioned before, the U.S. Government does a great job of making quality data, like SRTM, NED, and Landsat scenes freely available, if not easy to acquire.  But…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7</a:t>
            </a:fld>
            <a:endParaRPr lang="en-US"/>
          </a:p>
        </p:txBody>
      </p:sp>
    </p:spTree>
    <p:extLst>
      <p:ext uri="{BB962C8B-B14F-4D97-AF65-F5344CB8AC3E}">
        <p14:creationId xmlns:p14="http://schemas.microsoft.com/office/powerpoint/2010/main" val="158226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unfortunately,</a:t>
            </a:r>
            <a:r>
              <a:rPr lang="en-US" baseline="0" dirty="0" smtClean="0"/>
              <a:t> some of the best data is hidden within private and classified networks, or is only available for a fee. That means we can’t access it ahead of time to transform it to a different form for efficient rendering.  To the extent possible, Cesium must work with existing sources of data, as they lie.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8</a:t>
            </a:fld>
            <a:endParaRPr lang="en-US"/>
          </a:p>
        </p:txBody>
      </p:sp>
    </p:spTree>
    <p:extLst>
      <p:ext uri="{BB962C8B-B14F-4D97-AF65-F5344CB8AC3E}">
        <p14:creationId xmlns:p14="http://schemas.microsoft.com/office/powerpoint/2010/main" val="248207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they lie” in the case</a:t>
            </a:r>
            <a:r>
              <a:rPr lang="en-US" baseline="0" dirty="0" smtClean="0"/>
              <a:t> of a web-based application like ours means remote servers that talk a variety protocols, like the ones listed here.  Now the point here isn’t “hey look at all the great stuff we support.”  Actually, if you look closely at this list, you may see one or two that we don’t actually support yet.  The point is, we have to work with what we have.  In many applications – games, especially – an asset pipeline is used to produce assets in a form that is ideal for the rendering engine.  In Cesium, we may not even know what our assets are until runtime. </a:t>
            </a:r>
          </a:p>
          <a:p>
            <a:endParaRPr lang="en-US" baseline="0" dirty="0" smtClean="0"/>
          </a:p>
          <a:p>
            <a:r>
              <a:rPr lang="en-US" baseline="0" dirty="0" smtClean="0"/>
              <a:t>A typical Cesium application will include a terrain layer plus one or more imagery layers.  And there is a lot of variability among these layers…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9</a:t>
            </a:fld>
            <a:endParaRPr lang="en-US"/>
          </a:p>
        </p:txBody>
      </p:sp>
    </p:spTree>
    <p:extLst>
      <p:ext uri="{BB962C8B-B14F-4D97-AF65-F5344CB8AC3E}">
        <p14:creationId xmlns:p14="http://schemas.microsoft.com/office/powerpoint/2010/main" val="113591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Slide_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450"/>
            <a:ext cx="9715500" cy="546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esiu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4800600"/>
            <a:ext cx="1524000" cy="22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AGILogo1_noTa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776787"/>
            <a:ext cx="8382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52400" y="1143000"/>
            <a:ext cx="5715000" cy="1006079"/>
          </a:xfrm>
        </p:spPr>
        <p:txBody>
          <a:bodyPr anchor="ctr"/>
          <a:lstStyle>
            <a:lvl1pPr algn="ctr">
              <a:defRPr sz="3600">
                <a:solidFill>
                  <a:schemeClr val="tx1"/>
                </a:solidFill>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a:xfrm>
            <a:off x="533400" y="2286000"/>
            <a:ext cx="5105400" cy="1200150"/>
          </a:xfrm>
        </p:spPr>
        <p:txBody>
          <a:bodyPr/>
          <a:lstStyle>
            <a:lvl1pPr marL="0" indent="0" algn="ctr">
              <a:buFontTx/>
              <a:buNone/>
              <a:defRPr sz="2400"/>
            </a:lvl1pPr>
          </a:lstStyle>
          <a:p>
            <a:pPr lvl="0"/>
            <a:r>
              <a:rPr lang="en-US" altLang="en-US" noProof="0" smtClean="0"/>
              <a:t>Click to edit Master subtitle style</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Tree>
    <p:extLst>
      <p:ext uri="{BB962C8B-B14F-4D97-AF65-F5344CB8AC3E}">
        <p14:creationId xmlns:p14="http://schemas.microsoft.com/office/powerpoint/2010/main" val="39131897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7923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171450"/>
            <a:ext cx="2152650" cy="44231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 y="171450"/>
            <a:ext cx="6305550" cy="44231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787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971550"/>
            <a:ext cx="82296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89443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623292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832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315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68120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56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7639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61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Slid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5588"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6200" y="17145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a:t>
            </a:r>
          </a:p>
        </p:txBody>
      </p:sp>
      <p:sp>
        <p:nvSpPr>
          <p:cNvPr id="1028"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0" name="Picture 10" descr="Cesium Logo Whit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9001" y="554832"/>
            <a:ext cx="1666875" cy="24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Arial" charset="0"/>
          <a:cs typeface="Arial" charset="0"/>
        </a:defRPr>
      </a:lvl2pPr>
      <a:lvl3pPr algn="l" rtl="0" eaLnBrk="1" fontAlgn="base" hangingPunct="1">
        <a:spcBef>
          <a:spcPct val="0"/>
        </a:spcBef>
        <a:spcAft>
          <a:spcPct val="0"/>
        </a:spcAft>
        <a:defRPr sz="4400">
          <a:solidFill>
            <a:schemeClr val="bg1"/>
          </a:solidFill>
          <a:latin typeface="Arial" charset="0"/>
          <a:cs typeface="Arial" charset="0"/>
        </a:defRPr>
      </a:lvl3pPr>
      <a:lvl4pPr algn="l" rtl="0" eaLnBrk="1" fontAlgn="base" hangingPunct="1">
        <a:spcBef>
          <a:spcPct val="0"/>
        </a:spcBef>
        <a:spcAft>
          <a:spcPct val="0"/>
        </a:spcAft>
        <a:defRPr sz="4400">
          <a:solidFill>
            <a:schemeClr val="bg1"/>
          </a:solidFill>
          <a:latin typeface="Arial" charset="0"/>
          <a:cs typeface="Arial" charset="0"/>
        </a:defRPr>
      </a:lvl4pPr>
      <a:lvl5pPr algn="l" rtl="0" eaLnBrk="1" fontAlgn="base" hangingPunct="1">
        <a:spcBef>
          <a:spcPct val="0"/>
        </a:spcBef>
        <a:spcAft>
          <a:spcPct val="0"/>
        </a:spcAft>
        <a:defRPr sz="4400">
          <a:solidFill>
            <a:schemeClr val="bg1"/>
          </a:solidFill>
          <a:latin typeface="Arial" charset="0"/>
          <a:cs typeface="Arial" charset="0"/>
        </a:defRPr>
      </a:lvl5pPr>
      <a:lvl6pPr marL="457200" algn="l" rtl="0" eaLnBrk="1" fontAlgn="base" hangingPunct="1">
        <a:spcBef>
          <a:spcPct val="0"/>
        </a:spcBef>
        <a:spcAft>
          <a:spcPct val="0"/>
        </a:spcAft>
        <a:defRPr sz="4400">
          <a:solidFill>
            <a:schemeClr val="bg1"/>
          </a:solidFill>
          <a:latin typeface="Arial" charset="0"/>
          <a:cs typeface="Arial" charset="0"/>
        </a:defRPr>
      </a:lvl6pPr>
      <a:lvl7pPr marL="914400" algn="l" rtl="0" eaLnBrk="1" fontAlgn="base" hangingPunct="1">
        <a:spcBef>
          <a:spcPct val="0"/>
        </a:spcBef>
        <a:spcAft>
          <a:spcPct val="0"/>
        </a:spcAft>
        <a:defRPr sz="4400">
          <a:solidFill>
            <a:schemeClr val="bg1"/>
          </a:solidFill>
          <a:latin typeface="Arial" charset="0"/>
          <a:cs typeface="Arial" charset="0"/>
        </a:defRPr>
      </a:lvl7pPr>
      <a:lvl8pPr marL="1371600" algn="l" rtl="0" eaLnBrk="1" fontAlgn="base" hangingPunct="1">
        <a:spcBef>
          <a:spcPct val="0"/>
        </a:spcBef>
        <a:spcAft>
          <a:spcPct val="0"/>
        </a:spcAft>
        <a:defRPr sz="4400">
          <a:solidFill>
            <a:schemeClr val="bg1"/>
          </a:solidFill>
          <a:latin typeface="Arial" charset="0"/>
          <a:cs typeface="Arial" charset="0"/>
        </a:defRPr>
      </a:lvl8pPr>
      <a:lvl9pPr marL="1828800" algn="l" rtl="0" eaLnBrk="1" fontAlgn="base" hangingPunct="1">
        <a:spcBef>
          <a:spcPct val="0"/>
        </a:spcBef>
        <a:spcAft>
          <a:spcPct val="0"/>
        </a:spcAft>
        <a:defRPr sz="4400">
          <a:solidFill>
            <a:schemeClr val="bg1"/>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8080/Apps/TerrainInspector/index.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localhost:8080/Apps/TerrainInspector/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gas/ViewTileset.html?tileset=tilesets/2013-12-02/til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package" Target="../embeddings/Microsoft_Word_Document1.docx"/></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Word_Document2.docx"/></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cesiumjs.org/powdertrack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doarama.com/view/77"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image" Target="../media/image32.emf"/><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localhost:8080/Apps/TerrainInspector/index.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cesiumjs.or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cs.cmu.edu/~./garland/scape/scape.pdf" TargetMode="External"/><Relationship Id="rId7" Type="http://schemas.openxmlformats.org/officeDocument/2006/relationships/hyperlink" Target="http://tulrich.com/geekstuff/chunklod.html" TargetMode="External"/><Relationship Id="rId2" Type="http://schemas.openxmlformats.org/officeDocument/2006/relationships/hyperlink" Target="http://blogs.agi.com/insight3d/index.php/2010/04/19/gpu-ray-casting-of-virtual-globes/" TargetMode="External"/><Relationship Id="rId1" Type="http://schemas.openxmlformats.org/officeDocument/2006/relationships/slideLayout" Target="../slideLayouts/slideLayout2.xml"/><Relationship Id="rId6" Type="http://schemas.openxmlformats.org/officeDocument/2006/relationships/hyperlink" Target="http://cesium.agi.com/2013/05/09/Computing-the-horizon-occlusion-point/" TargetMode="External"/><Relationship Id="rId5" Type="http://schemas.openxmlformats.org/officeDocument/2006/relationships/hyperlink" Target="http://cesium.agi.com/2013/04/25/Horizon-culling/" TargetMode="External"/><Relationship Id="rId4" Type="http://schemas.openxmlformats.org/officeDocument/2006/relationships/hyperlink" Target="http://www-evasion.imag.fr/people/Franck.Hetroy/Teaching/Geo3D/Articles/klein1996.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565671"/>
            <a:ext cx="5715000" cy="1006079"/>
          </a:xfrm>
        </p:spPr>
        <p:txBody>
          <a:bodyPr>
            <a:normAutofit fontScale="90000"/>
          </a:bodyPr>
          <a:lstStyle/>
          <a:p>
            <a:r>
              <a:rPr lang="en-US" dirty="0" smtClean="0"/>
              <a:t>Rendering the Whole Wide World on the World Wide Web</a:t>
            </a:r>
            <a:endParaRPr lang="en-US" dirty="0"/>
          </a:p>
        </p:txBody>
      </p:sp>
      <p:sp>
        <p:nvSpPr>
          <p:cNvPr id="9" name="TextBox 8"/>
          <p:cNvSpPr txBox="1"/>
          <p:nvPr/>
        </p:nvSpPr>
        <p:spPr>
          <a:xfrm>
            <a:off x="533400" y="4095750"/>
            <a:ext cx="2385589" cy="830997"/>
          </a:xfrm>
          <a:prstGeom prst="rect">
            <a:avLst/>
          </a:prstGeom>
          <a:noFill/>
        </p:spPr>
        <p:txBody>
          <a:bodyPr wrap="none" rtlCol="0">
            <a:spAutoFit/>
          </a:bodyPr>
          <a:lstStyle/>
          <a:p>
            <a:r>
              <a:rPr lang="en-US" dirty="0" smtClean="0"/>
              <a:t>Kevin Ring</a:t>
            </a:r>
          </a:p>
          <a:p>
            <a:r>
              <a:rPr lang="en-US" dirty="0" smtClean="0"/>
              <a:t>Analytical Graphics, Inc.</a:t>
            </a:r>
          </a:p>
          <a:p>
            <a:r>
              <a:rPr lang="en-US" dirty="0" smtClean="0"/>
              <a:t>December 2, 2013</a:t>
            </a:r>
            <a:endParaRPr lang="en-US" dirty="0"/>
          </a:p>
        </p:txBody>
      </p:sp>
    </p:spTree>
    <p:extLst>
      <p:ext uri="{BB962C8B-B14F-4D97-AF65-F5344CB8AC3E}">
        <p14:creationId xmlns:p14="http://schemas.microsoft.com/office/powerpoint/2010/main" val="353130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Layers are different</a:t>
            </a:r>
            <a:endParaRPr lang="en-US" dirty="0"/>
          </a:p>
        </p:txBody>
      </p:sp>
      <p:sp>
        <p:nvSpPr>
          <p:cNvPr id="3" name="Content Placeholder 2"/>
          <p:cNvSpPr>
            <a:spLocks noGrp="1"/>
          </p:cNvSpPr>
          <p:nvPr>
            <p:ph idx="1"/>
          </p:nvPr>
        </p:nvSpPr>
        <p:spPr/>
        <p:txBody>
          <a:bodyPr/>
          <a:lstStyle/>
          <a:p>
            <a:r>
              <a:rPr lang="en-US" dirty="0" smtClean="0"/>
              <a:t>Different:</a:t>
            </a:r>
          </a:p>
          <a:p>
            <a:pPr lvl="1"/>
            <a:r>
              <a:rPr lang="en-US" dirty="0" smtClean="0"/>
              <a:t>Map projections</a:t>
            </a:r>
          </a:p>
          <a:p>
            <a:pPr lvl="1"/>
            <a:r>
              <a:rPr lang="en-US" dirty="0" smtClean="0"/>
              <a:t>Extents</a:t>
            </a:r>
          </a:p>
          <a:p>
            <a:pPr lvl="1"/>
            <a:r>
              <a:rPr lang="en-US" dirty="0" smtClean="0"/>
              <a:t>Tiling schemes</a:t>
            </a:r>
          </a:p>
          <a:p>
            <a:r>
              <a:rPr lang="en-US" dirty="0" smtClean="0"/>
              <a:t>May need on-the-fly adjustments:</a:t>
            </a:r>
          </a:p>
          <a:p>
            <a:pPr lvl="1"/>
            <a:r>
              <a:rPr lang="en-US" dirty="0" smtClean="0"/>
              <a:t>Hue , saturation, gamma</a:t>
            </a:r>
            <a:endParaRPr lang="en-US" dirty="0"/>
          </a:p>
        </p:txBody>
      </p:sp>
    </p:spTree>
    <p:extLst>
      <p:ext uri="{BB962C8B-B14F-4D97-AF65-F5344CB8AC3E}">
        <p14:creationId xmlns:p14="http://schemas.microsoft.com/office/powerpoint/2010/main" val="3649214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LOD algorithm – Chunked LOD</a:t>
            </a:r>
          </a:p>
          <a:p>
            <a:r>
              <a:rPr lang="en-US" dirty="0"/>
              <a:t>Processing terrain for </a:t>
            </a:r>
            <a:r>
              <a:rPr lang="en-US" dirty="0" smtClean="0"/>
              <a:t>rendering</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969048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b="1" dirty="0" smtClean="0"/>
              <a:t>LOD algorithm – Chunked LOD</a:t>
            </a:r>
          </a:p>
          <a:p>
            <a:r>
              <a:rPr lang="en-US" dirty="0"/>
              <a:t>Processing terrain for rendering</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1290667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Chunked LOD</a:t>
            </a:r>
            <a:endParaRPr lang="en-US" dirty="0"/>
          </a:p>
        </p:txBody>
      </p:sp>
      <p:pic>
        <p:nvPicPr>
          <p:cNvPr id="11266" name="Picture 2" descr="https://lh3.googleusercontent.com/KGw8Zj595A4HjNeTqjjcW0Ft-afyPWAr_3wXrzWNjZGnxyrhIJxdfpJxZRssQHfBMQXPJsOb3IVu0csxdrTX5PX7cHV9mfxJgdzdycchdEV8jlrtP0gLKzE2y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95350"/>
            <a:ext cx="4588624"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56765" y="4476750"/>
            <a:ext cx="3806235" cy="338554"/>
          </a:xfrm>
          <a:prstGeom prst="rect">
            <a:avLst/>
          </a:prstGeom>
        </p:spPr>
        <p:txBody>
          <a:bodyPr wrap="none">
            <a:spAutoFit/>
          </a:bodyPr>
          <a:lstStyle/>
          <a:p>
            <a:r>
              <a:rPr lang="en-US" dirty="0"/>
              <a:t>http://tulrich.com/geekstuff/chunklod.html</a:t>
            </a:r>
          </a:p>
        </p:txBody>
      </p:sp>
      <p:sp>
        <p:nvSpPr>
          <p:cNvPr id="3" name="TextBox 2"/>
          <p:cNvSpPr txBox="1"/>
          <p:nvPr/>
        </p:nvSpPr>
        <p:spPr>
          <a:xfrm>
            <a:off x="7620000" y="819150"/>
            <a:ext cx="1010413" cy="338554"/>
          </a:xfrm>
          <a:prstGeom prst="rect">
            <a:avLst/>
          </a:prstGeom>
          <a:noFill/>
        </p:spPr>
        <p:txBody>
          <a:bodyPr wrap="none" rtlCol="0">
            <a:spAutoFit/>
          </a:bodyPr>
          <a:lstStyle/>
          <a:p>
            <a:r>
              <a:rPr lang="en-US" dirty="0" smtClean="0"/>
              <a:t>[Ulrich02]</a:t>
            </a:r>
            <a:endParaRPr lang="en-US" dirty="0"/>
          </a:p>
        </p:txBody>
      </p:sp>
    </p:spTree>
    <p:extLst>
      <p:ext uri="{BB962C8B-B14F-4D97-AF65-F5344CB8AC3E}">
        <p14:creationId xmlns:p14="http://schemas.microsoft.com/office/powerpoint/2010/main" val="4113354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pic>
        <p:nvPicPr>
          <p:cNvPr id="4" name="Picture 3"/>
          <p:cNvPicPr>
            <a:picLocks noChangeAspect="1"/>
          </p:cNvPicPr>
          <p:nvPr/>
        </p:nvPicPr>
        <p:blipFill>
          <a:blip r:embed="rId3"/>
          <a:stretch>
            <a:fillRect/>
          </a:stretch>
        </p:blipFill>
        <p:spPr>
          <a:xfrm>
            <a:off x="152400" y="895350"/>
            <a:ext cx="4736930" cy="2971800"/>
          </a:xfrm>
          <a:prstGeom prst="rect">
            <a:avLst/>
          </a:prstGeom>
        </p:spPr>
      </p:pic>
      <p:pic>
        <p:nvPicPr>
          <p:cNvPr id="5" name="Picture 4"/>
          <p:cNvPicPr>
            <a:picLocks noChangeAspect="1"/>
          </p:cNvPicPr>
          <p:nvPr/>
        </p:nvPicPr>
        <p:blipFill>
          <a:blip r:embed="rId4"/>
          <a:stretch>
            <a:fillRect/>
          </a:stretch>
        </p:blipFill>
        <p:spPr>
          <a:xfrm>
            <a:off x="4800600" y="1733550"/>
            <a:ext cx="4190703" cy="2971800"/>
          </a:xfrm>
          <a:prstGeom prst="rect">
            <a:avLst/>
          </a:prstGeom>
        </p:spPr>
      </p:pic>
    </p:spTree>
    <p:extLst>
      <p:ext uri="{BB962C8B-B14F-4D97-AF65-F5344CB8AC3E}">
        <p14:creationId xmlns:p14="http://schemas.microsoft.com/office/powerpoint/2010/main" val="1178531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Chunked LOD </a:t>
            </a:r>
            <a:r>
              <a:rPr lang="en-US" dirty="0" err="1"/>
              <a:t>p</a:t>
            </a:r>
            <a:r>
              <a:rPr lang="en-US" dirty="0" err="1" smtClean="0"/>
              <a:t>seudocode</a:t>
            </a:r>
            <a:endParaRPr lang="en-US" dirty="0"/>
          </a:p>
        </p:txBody>
      </p:sp>
      <p:sp>
        <p:nvSpPr>
          <p:cNvPr id="3" name="Content Placeholder 2"/>
          <p:cNvSpPr>
            <a:spLocks noGrp="1"/>
          </p:cNvSpPr>
          <p:nvPr>
            <p:ph idx="1"/>
          </p:nvPr>
        </p:nvSpPr>
        <p:spPr/>
        <p:txBody>
          <a:bodyPr/>
          <a:lstStyle/>
          <a:p>
            <a:pPr marL="0" indent="0">
              <a:buNone/>
            </a:pPr>
            <a:r>
              <a:rPr lang="en-US" sz="2000" dirty="0" smtClean="0">
                <a:latin typeface="Consolas" panose="020B0609020204030204" pitchFamily="49" charset="0"/>
                <a:cs typeface="Consolas" panose="020B0609020204030204" pitchFamily="49" charset="0"/>
              </a:rPr>
              <a:t>If current tile meets screen-space error requirement</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Add to render list</a:t>
            </a:r>
            <a:endParaRPr lang="en-US" sz="2000" dirty="0">
              <a:latin typeface="Consolas" panose="020B0609020204030204" pitchFamily="49" charset="0"/>
              <a:cs typeface="Consolas" panose="020B0609020204030204" pitchFamily="49" charset="0"/>
            </a:endParaRPr>
          </a:p>
          <a:p>
            <a:pPr marL="0" indent="0">
              <a:buNone/>
            </a:pPr>
            <a:r>
              <a:rPr lang="en-US" sz="2000" dirty="0" smtClean="0">
                <a:latin typeface="Consolas" panose="020B0609020204030204" pitchFamily="49" charset="0"/>
                <a:cs typeface="Consolas" panose="020B0609020204030204" pitchFamily="49" charset="0"/>
              </a:rPr>
              <a:t>Else if all children are loaded</a:t>
            </a:r>
          </a:p>
          <a:p>
            <a:pPr marL="0" indent="0">
              <a:buNone/>
            </a:pPr>
            <a:r>
              <a:rPr lang="en-US" sz="2000" dirty="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Recurse</a:t>
            </a:r>
            <a:r>
              <a:rPr lang="en-US" sz="2000" dirty="0" smtClean="0">
                <a:latin typeface="Consolas" panose="020B0609020204030204" pitchFamily="49" charset="0"/>
                <a:cs typeface="Consolas" panose="020B0609020204030204" pitchFamily="49" charset="0"/>
              </a:rPr>
              <a:t> on visible children</a:t>
            </a:r>
          </a:p>
          <a:p>
            <a:pPr marL="0" indent="0">
              <a:buNone/>
            </a:pPr>
            <a:r>
              <a:rPr lang="en-US" sz="2000" dirty="0" smtClean="0">
                <a:latin typeface="Consolas" panose="020B0609020204030204" pitchFamily="49" charset="0"/>
                <a:cs typeface="Consolas" panose="020B0609020204030204" pitchFamily="49" charset="0"/>
              </a:rPr>
              <a:t>Else</a:t>
            </a:r>
          </a:p>
          <a:p>
            <a:pPr marL="0" indent="0">
              <a:buNone/>
            </a:pPr>
            <a:r>
              <a:rPr lang="en-US" sz="2000" dirty="0" smtClean="0">
                <a:latin typeface="Consolas" panose="020B0609020204030204" pitchFamily="49" charset="0"/>
                <a:cs typeface="Consolas" panose="020B0609020204030204" pitchFamily="49" charset="0"/>
              </a:rPr>
              <a:t>	Queue </a:t>
            </a:r>
            <a:r>
              <a:rPr lang="en-US" sz="2000" dirty="0">
                <a:latin typeface="Consolas" panose="020B0609020204030204" pitchFamily="49" charset="0"/>
                <a:cs typeface="Consolas" panose="020B0609020204030204" pitchFamily="49" charset="0"/>
              </a:rPr>
              <a:t>not-yet-loaded children to load</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Add to render list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76244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Screen-space error (SSE)</a:t>
            </a:r>
            <a:endParaRPr lang="en-US" dirty="0"/>
          </a:p>
        </p:txBody>
      </p:sp>
      <p:pic>
        <p:nvPicPr>
          <p:cNvPr id="1031" name="Picture 7" descr="C:\GitHub\agi-publications\SIGGRAPH2013\Ring\S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19150"/>
            <a:ext cx="388620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ext uri="{D42A27DB-BD31-4B8C-83A1-F6EECF244321}">
                <p14:modId xmlns:p14="http://schemas.microsoft.com/office/powerpoint/2010/main" val="1682553287"/>
              </p:ext>
            </p:extLst>
          </p:nvPr>
        </p:nvGraphicFramePr>
        <p:xfrm>
          <a:off x="5257800" y="1352550"/>
          <a:ext cx="1796676" cy="825500"/>
        </p:xfrm>
        <a:graphic>
          <a:graphicData uri="http://schemas.openxmlformats.org/presentationml/2006/ole">
            <mc:AlternateContent xmlns:mc="http://schemas.openxmlformats.org/markup-compatibility/2006">
              <mc:Choice xmlns:v="urn:schemas-microsoft-com:vml" Requires="v">
                <p:oleObj spid="_x0000_s4484" name="Equation" r:id="rId5" imgW="939800" imgH="431800" progId="Equation.3">
                  <p:embed/>
                </p:oleObj>
              </mc:Choice>
              <mc:Fallback>
                <p:oleObj name="Equation" r:id="rId5" imgW="939800" imgH="431800" progId="Equation.3">
                  <p:embed/>
                  <p:pic>
                    <p:nvPicPr>
                      <p:cNvPr id="0" name=""/>
                      <p:cNvPicPr/>
                      <p:nvPr/>
                    </p:nvPicPr>
                    <p:blipFill>
                      <a:blip r:embed="rId6"/>
                      <a:stretch>
                        <a:fillRect/>
                      </a:stretch>
                    </p:blipFill>
                    <p:spPr>
                      <a:xfrm>
                        <a:off x="5257800" y="1352550"/>
                        <a:ext cx="1796676" cy="825500"/>
                      </a:xfrm>
                      <a:prstGeom prst="rect">
                        <a:avLst/>
                      </a:prstGeom>
                    </p:spPr>
                  </p:pic>
                </p:oleObj>
              </mc:Fallback>
            </mc:AlternateContent>
          </a:graphicData>
        </a:graphic>
      </p:graphicFrame>
      <p:sp>
        <p:nvSpPr>
          <p:cNvPr id="4" name="TextBox 3"/>
          <p:cNvSpPr txBox="1"/>
          <p:nvPr/>
        </p:nvSpPr>
        <p:spPr>
          <a:xfrm>
            <a:off x="4251915" y="2772311"/>
            <a:ext cx="4032274" cy="1077218"/>
          </a:xfrm>
          <a:prstGeom prst="rect">
            <a:avLst/>
          </a:prstGeom>
          <a:noFill/>
        </p:spPr>
        <p:txBody>
          <a:bodyPr wrap="none" rtlCol="0">
            <a:spAutoFit/>
          </a:bodyPr>
          <a:lstStyle/>
          <a:p>
            <a:r>
              <a:rPr lang="en-US" dirty="0" err="1" smtClean="0">
                <a:latin typeface="Consolas"/>
                <a:cs typeface="Consolas"/>
              </a:rPr>
              <a:t>ε</a:t>
            </a:r>
            <a:r>
              <a:rPr lang="en-US" dirty="0" smtClean="0">
                <a:latin typeface="Consolas"/>
                <a:cs typeface="Consolas"/>
              </a:rPr>
              <a:t> = </a:t>
            </a:r>
            <a:r>
              <a:rPr lang="en-US" dirty="0" smtClean="0">
                <a:latin typeface="+mj-lt"/>
                <a:cs typeface="Consolas"/>
              </a:rPr>
              <a:t>geometric error of tile or level, in meters</a:t>
            </a:r>
          </a:p>
          <a:p>
            <a:r>
              <a:rPr lang="en-US" dirty="0" smtClean="0">
                <a:latin typeface="Consolas"/>
                <a:cs typeface="Consolas"/>
              </a:rPr>
              <a:t>x = </a:t>
            </a:r>
            <a:r>
              <a:rPr lang="en-US" dirty="0" smtClean="0">
                <a:cs typeface="Consolas"/>
              </a:rPr>
              <a:t>width of the screen, in pixels</a:t>
            </a:r>
          </a:p>
          <a:p>
            <a:r>
              <a:rPr lang="en-US" dirty="0" smtClean="0">
                <a:latin typeface="Consolas"/>
                <a:cs typeface="Consolas"/>
              </a:rPr>
              <a:t>d = </a:t>
            </a:r>
            <a:r>
              <a:rPr lang="en-US" dirty="0" smtClean="0">
                <a:cs typeface="Consolas"/>
              </a:rPr>
              <a:t>distance to tile, in meters</a:t>
            </a:r>
          </a:p>
          <a:p>
            <a:r>
              <a:rPr lang="en-US" dirty="0" err="1" smtClean="0">
                <a:latin typeface="Consolas"/>
                <a:cs typeface="Consolas"/>
              </a:rPr>
              <a:t>θ</a:t>
            </a:r>
            <a:r>
              <a:rPr lang="en-US" dirty="0" smtClean="0">
                <a:latin typeface="Consolas"/>
                <a:cs typeface="Consolas"/>
              </a:rPr>
              <a:t> = </a:t>
            </a:r>
            <a:r>
              <a:rPr lang="en-US" dirty="0" smtClean="0">
                <a:cs typeface="Consolas"/>
              </a:rPr>
              <a:t>camera field of view, in radians</a:t>
            </a:r>
            <a:endParaRPr lang="en-US" dirty="0">
              <a:cs typeface="Consolas"/>
            </a:endParaRPr>
          </a:p>
        </p:txBody>
      </p:sp>
    </p:spTree>
    <p:extLst>
      <p:ext uri="{BB962C8B-B14F-4D97-AF65-F5344CB8AC3E}">
        <p14:creationId xmlns:p14="http://schemas.microsoft.com/office/powerpoint/2010/main" val="120570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Error, </a:t>
            </a:r>
            <a:r>
              <a:rPr lang="en-US" dirty="0" err="1" smtClean="0"/>
              <a:t>ε</a:t>
            </a:r>
            <a:endParaRPr lang="en-US" dirty="0"/>
          </a:p>
        </p:txBody>
      </p:sp>
      <p:pic>
        <p:nvPicPr>
          <p:cNvPr id="4" name="Picture 3" descr="C:\GitHub\agi-publications\SIGGRAPH2013\Ring\HausdorffDist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049" y="438150"/>
            <a:ext cx="6019951"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0" y="3790950"/>
            <a:ext cx="4586512" cy="338554"/>
          </a:xfrm>
          <a:prstGeom prst="rect">
            <a:avLst/>
          </a:prstGeom>
          <a:noFill/>
        </p:spPr>
        <p:txBody>
          <a:bodyPr wrap="none" rtlCol="0">
            <a:spAutoFit/>
          </a:bodyPr>
          <a:lstStyle/>
          <a:p>
            <a:r>
              <a:rPr lang="en-US" dirty="0" smtClean="0"/>
              <a:t>Geometric error is constant per level in the </a:t>
            </a:r>
            <a:r>
              <a:rPr lang="en-US" dirty="0" err="1" smtClean="0"/>
              <a:t>quadtree</a:t>
            </a:r>
            <a:endParaRPr lang="en-US" dirty="0" smtClean="0"/>
          </a:p>
        </p:txBody>
      </p:sp>
      <p:sp>
        <p:nvSpPr>
          <p:cNvPr id="6" name="TextBox 5"/>
          <p:cNvSpPr txBox="1"/>
          <p:nvPr/>
        </p:nvSpPr>
        <p:spPr>
          <a:xfrm>
            <a:off x="7772400" y="4324350"/>
            <a:ext cx="929161" cy="338554"/>
          </a:xfrm>
          <a:prstGeom prst="rect">
            <a:avLst/>
          </a:prstGeom>
          <a:noFill/>
        </p:spPr>
        <p:txBody>
          <a:bodyPr wrap="none" rtlCol="0">
            <a:spAutoFit/>
          </a:bodyPr>
          <a:lstStyle/>
          <a:p>
            <a:r>
              <a:rPr lang="en-US" dirty="0" smtClean="0"/>
              <a:t>[Klein96]</a:t>
            </a:r>
            <a:endParaRPr lang="en-US" dirty="0"/>
          </a:p>
        </p:txBody>
      </p:sp>
    </p:spTree>
    <p:extLst>
      <p:ext uri="{BB962C8B-B14F-4D97-AF65-F5344CB8AC3E}">
        <p14:creationId xmlns:p14="http://schemas.microsoft.com/office/powerpoint/2010/main" val="147361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to tile, d</a:t>
            </a:r>
            <a:endParaRPr lang="en-US" dirty="0"/>
          </a:p>
        </p:txBody>
      </p:sp>
      <p:sp>
        <p:nvSpPr>
          <p:cNvPr id="3" name="Content Placeholder 2"/>
          <p:cNvSpPr>
            <a:spLocks noGrp="1"/>
          </p:cNvSpPr>
          <p:nvPr>
            <p:ph idx="1"/>
          </p:nvPr>
        </p:nvSpPr>
        <p:spPr/>
        <p:txBody>
          <a:bodyPr/>
          <a:lstStyle/>
          <a:p>
            <a:r>
              <a:rPr lang="en-US" dirty="0" smtClean="0"/>
              <a:t>Accurate: </a:t>
            </a:r>
            <a:r>
              <a:rPr lang="en-US" dirty="0"/>
              <a:t>distance to closest </a:t>
            </a:r>
            <a:r>
              <a:rPr lang="en-US" dirty="0" smtClean="0"/>
              <a:t>triangle</a:t>
            </a:r>
            <a:endParaRPr lang="en-US" dirty="0"/>
          </a:p>
          <a:p>
            <a:r>
              <a:rPr lang="en-US" dirty="0" smtClean="0"/>
              <a:t>Simple: distance to bounding sphere</a:t>
            </a:r>
          </a:p>
          <a:p>
            <a:r>
              <a:rPr lang="en-US" dirty="0" smtClean="0"/>
              <a:t>Balanced: distance to</a:t>
            </a:r>
          </a:p>
          <a:p>
            <a:pPr lvl="1"/>
            <a:r>
              <a:rPr lang="en-US" dirty="0" smtClean="0"/>
              <a:t>Maximum height surface</a:t>
            </a:r>
          </a:p>
          <a:p>
            <a:pPr lvl="1"/>
            <a:r>
              <a:rPr lang="en-US" dirty="0" smtClean="0"/>
              <a:t>East and West boundary planes</a:t>
            </a:r>
          </a:p>
          <a:p>
            <a:pPr lvl="1"/>
            <a:r>
              <a:rPr lang="en-US" dirty="0" smtClean="0"/>
              <a:t>North and South approximate boundary planes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33638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Demo</a:t>
            </a:r>
            <a:endParaRPr lang="en-US" dirty="0"/>
          </a:p>
        </p:txBody>
      </p:sp>
      <p:pic>
        <p:nvPicPr>
          <p:cNvPr id="4"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015048"/>
            <a:ext cx="5410200" cy="361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8911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Massive Terrain Rendering</a:t>
            </a:r>
            <a:endParaRPr lang="en-US" dirty="0"/>
          </a:p>
        </p:txBody>
      </p:sp>
      <p:pic>
        <p:nvPicPr>
          <p:cNvPr id="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0144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099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LOD algorithm – Chunked LOD</a:t>
            </a:r>
          </a:p>
          <a:p>
            <a:r>
              <a:rPr lang="en-US" b="1" dirty="0"/>
              <a:t>Processing terrain for rendering</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503203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rendering requires</a:t>
            </a:r>
            <a:endParaRPr lang="en-US" dirty="0"/>
          </a:p>
        </p:txBody>
      </p:sp>
      <p:sp>
        <p:nvSpPr>
          <p:cNvPr id="3" name="Content Placeholder 2"/>
          <p:cNvSpPr>
            <a:spLocks noGrp="1"/>
          </p:cNvSpPr>
          <p:nvPr>
            <p:ph idx="1"/>
          </p:nvPr>
        </p:nvSpPr>
        <p:spPr/>
        <p:txBody>
          <a:bodyPr/>
          <a:lstStyle/>
          <a:p>
            <a:r>
              <a:rPr lang="en-US" dirty="0" err="1" smtClean="0"/>
              <a:t>Quadtree</a:t>
            </a:r>
            <a:r>
              <a:rPr lang="en-US" dirty="0" smtClean="0"/>
              <a:t> of tiles</a:t>
            </a:r>
          </a:p>
          <a:p>
            <a:r>
              <a:rPr lang="en-US" dirty="0" smtClean="0"/>
              <a:t>Tiles </a:t>
            </a:r>
            <a:r>
              <a:rPr lang="en-US" dirty="0"/>
              <a:t>with a </a:t>
            </a:r>
            <a:r>
              <a:rPr lang="en-US" i="1" dirty="0"/>
              <a:t>reasonable </a:t>
            </a:r>
            <a:r>
              <a:rPr lang="en-US" dirty="0"/>
              <a:t>number of vertices </a:t>
            </a:r>
            <a:endParaRPr lang="en-US" dirty="0" smtClean="0"/>
          </a:p>
          <a:p>
            <a:r>
              <a:rPr lang="en-US" dirty="0" smtClean="0"/>
              <a:t>A known geometric error for tiles in each level</a:t>
            </a:r>
          </a:p>
          <a:p>
            <a:r>
              <a:rPr lang="en-US" dirty="0" smtClean="0"/>
              <a:t>Just one set of tiles</a:t>
            </a:r>
          </a:p>
          <a:p>
            <a:pPr lvl="1"/>
            <a:r>
              <a:rPr lang="en-US" dirty="0" smtClean="0"/>
              <a:t>Stitching them together at runtime is expensive</a:t>
            </a:r>
          </a:p>
          <a:p>
            <a:endParaRPr lang="en-US" dirty="0" smtClean="0"/>
          </a:p>
          <a:p>
            <a:endParaRPr lang="en-US" dirty="0" smtClean="0"/>
          </a:p>
          <a:p>
            <a:pPr marL="0" indent="0">
              <a:buNone/>
            </a:pPr>
            <a:endParaRPr lang="en-US" dirty="0" smtClean="0"/>
          </a:p>
          <a:p>
            <a:endParaRPr lang="en-US" dirty="0" smtClean="0"/>
          </a:p>
          <a:p>
            <a:endParaRPr lang="en-US" dirty="0" smtClean="0"/>
          </a:p>
          <a:p>
            <a:pPr lvl="1"/>
            <a:endParaRPr lang="en-US" dirty="0"/>
          </a:p>
        </p:txBody>
      </p:sp>
    </p:spTree>
    <p:extLst>
      <p:ext uri="{BB962C8B-B14F-4D97-AF65-F5344CB8AC3E}">
        <p14:creationId xmlns:p14="http://schemas.microsoft.com/office/powerpoint/2010/main" val="2503433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 processing server</a:t>
            </a:r>
            <a:endParaRPr lang="en-US" dirty="0"/>
          </a:p>
        </p:txBody>
      </p:sp>
      <p:sp>
        <p:nvSpPr>
          <p:cNvPr id="3" name="Content Placeholder 2"/>
          <p:cNvSpPr>
            <a:spLocks noGrp="1"/>
          </p:cNvSpPr>
          <p:nvPr>
            <p:ph idx="1"/>
          </p:nvPr>
        </p:nvSpPr>
        <p:spPr/>
        <p:txBody>
          <a:bodyPr/>
          <a:lstStyle/>
          <a:p>
            <a:r>
              <a:rPr lang="en-US" dirty="0" smtClean="0"/>
              <a:t>Make it </a:t>
            </a:r>
            <a:r>
              <a:rPr lang="en-US" i="1" dirty="0" smtClean="0"/>
              <a:t>easy </a:t>
            </a:r>
            <a:r>
              <a:rPr lang="en-US" dirty="0" smtClean="0"/>
              <a:t>to import terrain data</a:t>
            </a:r>
          </a:p>
          <a:p>
            <a:r>
              <a:rPr lang="en-US" dirty="0" smtClean="0"/>
              <a:t>Offer an optimal (performance, visual quality) experience in Cesium</a:t>
            </a:r>
          </a:p>
          <a:p>
            <a:r>
              <a:rPr lang="en-US" dirty="0" smtClean="0"/>
              <a:t>Currently geometry only – no imagery</a:t>
            </a:r>
          </a:p>
        </p:txBody>
      </p:sp>
    </p:spTree>
    <p:extLst>
      <p:ext uri="{BB962C8B-B14F-4D97-AF65-F5344CB8AC3E}">
        <p14:creationId xmlns:p14="http://schemas.microsoft.com/office/powerpoint/2010/main" val="3782379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 </a:t>
            </a:r>
            <a:r>
              <a:rPr lang="en-US" dirty="0" err="1" smtClean="0"/>
              <a:t>tileset</a:t>
            </a:r>
            <a:endParaRPr lang="en-US" dirty="0"/>
          </a:p>
        </p:txBody>
      </p:sp>
      <p:sp>
        <p:nvSpPr>
          <p:cNvPr id="3" name="Content Placeholder 2"/>
          <p:cNvSpPr>
            <a:spLocks noGrp="1"/>
          </p:cNvSpPr>
          <p:nvPr>
            <p:ph idx="1"/>
          </p:nvPr>
        </p:nvSpPr>
        <p:spPr/>
        <p:txBody>
          <a:bodyPr/>
          <a:lstStyle/>
          <a:p>
            <a:r>
              <a:rPr lang="en-US" dirty="0" err="1" smtClean="0"/>
              <a:t>Quadtree</a:t>
            </a:r>
            <a:r>
              <a:rPr lang="en-US" dirty="0" smtClean="0"/>
              <a:t> of tiles</a:t>
            </a:r>
          </a:p>
          <a:p>
            <a:r>
              <a:rPr lang="en-US" dirty="0" smtClean="0"/>
              <a:t>Built from multiple input </a:t>
            </a:r>
            <a:r>
              <a:rPr lang="en-US" dirty="0" err="1" smtClean="0"/>
              <a:t>heightmaps</a:t>
            </a:r>
            <a:endParaRPr lang="en-US" dirty="0" smtClean="0"/>
          </a:p>
          <a:p>
            <a:pPr lvl="1"/>
            <a:r>
              <a:rPr lang="en-US" dirty="0" smtClean="0"/>
              <a:t>Ex: GTOPO30 1km for the whole world, SRTM 90m between -60 and 60 degrees latitude, and NED for the United States</a:t>
            </a:r>
          </a:p>
          <a:p>
            <a:r>
              <a:rPr lang="en-US" dirty="0" smtClean="0"/>
              <a:t>Different max level in different areas</a:t>
            </a:r>
          </a:p>
          <a:p>
            <a:r>
              <a:rPr lang="en-US" dirty="0" smtClean="0"/>
              <a:t>About 150 kilometers error at root level</a:t>
            </a:r>
          </a:p>
          <a:p>
            <a:endParaRPr lang="en-US" dirty="0"/>
          </a:p>
        </p:txBody>
      </p:sp>
    </p:spTree>
    <p:extLst>
      <p:ext uri="{BB962C8B-B14F-4D97-AF65-F5344CB8AC3E}">
        <p14:creationId xmlns:p14="http://schemas.microsoft.com/office/powerpoint/2010/main" val="2453461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a:r>
            <a:r>
              <a:rPr lang="en-US" dirty="0" err="1" smtClean="0"/>
              <a:t>pseudocode</a:t>
            </a:r>
            <a:endParaRPr lang="en-US" dirty="0"/>
          </a:p>
        </p:txBody>
      </p:sp>
      <p:sp>
        <p:nvSpPr>
          <p:cNvPr id="3" name="Content Placeholder 2"/>
          <p:cNvSpPr>
            <a:spLocks noGrp="1"/>
          </p:cNvSpPr>
          <p:nvPr>
            <p:ph idx="1"/>
          </p:nvPr>
        </p:nvSpPr>
        <p:spPr/>
        <p:txBody>
          <a:bodyPr/>
          <a:lstStyle/>
          <a:p>
            <a:pPr marL="0" indent="0">
              <a:buNone/>
            </a:pPr>
            <a:r>
              <a:rPr lang="en-US" sz="2000" dirty="0" smtClean="0">
                <a:latin typeface="Consolas" panose="020B0609020204030204" pitchFamily="49" charset="0"/>
                <a:cs typeface="Consolas" panose="020B0609020204030204" pitchFamily="49" charset="0"/>
              </a:rPr>
              <a:t>If tile does not overlap source extent</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return</a:t>
            </a:r>
          </a:p>
          <a:p>
            <a:pPr marL="0" indent="0">
              <a:buNone/>
            </a:pPr>
            <a:endParaRPr lang="en-US" sz="2000" dirty="0" smtClean="0">
              <a:latin typeface="Consolas" panose="020B0609020204030204" pitchFamily="49" charset="0"/>
              <a:cs typeface="Consolas" panose="020B0609020204030204" pitchFamily="49" charset="0"/>
            </a:endParaRPr>
          </a:p>
          <a:p>
            <a:pPr marL="0" indent="0">
              <a:buNone/>
            </a:pPr>
            <a:r>
              <a:rPr lang="en-US" sz="2000" dirty="0" smtClean="0">
                <a:latin typeface="Consolas" panose="020B0609020204030204" pitchFamily="49" charset="0"/>
                <a:cs typeface="Consolas" panose="020B0609020204030204" pitchFamily="49" charset="0"/>
              </a:rPr>
              <a:t>If tile overlaps less than 64x64 source samples</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Add source samples to tile</a:t>
            </a:r>
          </a:p>
          <a:p>
            <a:pPr marL="0" indent="0">
              <a:buNone/>
            </a:pPr>
            <a:r>
              <a:rPr lang="en-US" sz="2000" dirty="0" smtClean="0">
                <a:latin typeface="Consolas" panose="020B0609020204030204" pitchFamily="49" charset="0"/>
                <a:cs typeface="Consolas" panose="020B0609020204030204" pitchFamily="49" charset="0"/>
              </a:rPr>
              <a:t>Else</a:t>
            </a:r>
          </a:p>
          <a:p>
            <a:pPr marL="0" indent="0">
              <a:buNone/>
            </a:pPr>
            <a:r>
              <a:rPr lang="en-US" sz="2000" dirty="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Recurse</a:t>
            </a:r>
            <a:r>
              <a:rPr lang="en-US" sz="2000" dirty="0" smtClean="0">
                <a:latin typeface="Consolas" panose="020B0609020204030204" pitchFamily="49" charset="0"/>
                <a:cs typeface="Consolas" panose="020B0609020204030204" pitchFamily="49" charset="0"/>
              </a:rPr>
              <a:t> on four child tiles</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Aggregate four child meshes</a:t>
            </a:r>
          </a:p>
          <a:p>
            <a:pPr marL="0" indent="0">
              <a:buNone/>
            </a:pP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Simplify combined mesh to geometric error target</a:t>
            </a: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649412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tile</a:t>
            </a:r>
            <a:endParaRPr lang="en-US" dirty="0"/>
          </a:p>
        </p:txBody>
      </p:sp>
      <p:sp>
        <p:nvSpPr>
          <p:cNvPr id="4" name="Rectangle 3"/>
          <p:cNvSpPr/>
          <p:nvPr/>
        </p:nvSpPr>
        <p:spPr>
          <a:xfrm>
            <a:off x="2667000" y="120015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438400" y="10477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33528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3352800" y="10477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24384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33528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24384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3528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24384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42672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4267200" y="10477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42672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42672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51816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5181600" y="10477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51816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51816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60960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6096000" y="10477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60960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60960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3352800" y="4629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2438400" y="4629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4267200" y="4629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5181600" y="4629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6096000" y="4629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p:cNvSpPr/>
          <p:nvPr/>
        </p:nvSpPr>
        <p:spPr>
          <a:xfrm>
            <a:off x="26289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p:cNvSpPr/>
          <p:nvPr/>
        </p:nvSpPr>
        <p:spPr>
          <a:xfrm>
            <a:off x="26289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p:cNvSpPr/>
          <p:nvPr/>
        </p:nvSpPr>
        <p:spPr>
          <a:xfrm>
            <a:off x="26289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p:cNvSpPr/>
          <p:nvPr/>
        </p:nvSpPr>
        <p:spPr>
          <a:xfrm>
            <a:off x="5981700" y="19621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5981700" y="2876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981700" y="37909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p:cNvSpPr/>
          <p:nvPr/>
        </p:nvSpPr>
        <p:spPr>
          <a:xfrm>
            <a:off x="3352800" y="11620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p:cNvSpPr/>
          <p:nvPr/>
        </p:nvSpPr>
        <p:spPr>
          <a:xfrm>
            <a:off x="4267200" y="11620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p:cNvSpPr/>
          <p:nvPr/>
        </p:nvSpPr>
        <p:spPr>
          <a:xfrm>
            <a:off x="5181600" y="11620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p:cNvSpPr/>
          <p:nvPr/>
        </p:nvSpPr>
        <p:spPr>
          <a:xfrm>
            <a:off x="3352800" y="4400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p:cNvSpPr/>
          <p:nvPr/>
        </p:nvSpPr>
        <p:spPr>
          <a:xfrm>
            <a:off x="4267200" y="4400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p:cNvSpPr/>
          <p:nvPr/>
        </p:nvSpPr>
        <p:spPr>
          <a:xfrm>
            <a:off x="5181600" y="4400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5981700" y="4400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2628900" y="44005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2628900" y="11620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5981700" y="11620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Connector 63"/>
          <p:cNvCxnSpPr>
            <a:stCxn id="61" idx="5"/>
            <a:endCxn id="23" idx="1"/>
          </p:cNvCxnSpPr>
          <p:nvPr/>
        </p:nvCxnSpPr>
        <p:spPr>
          <a:xfrm>
            <a:off x="2693941" y="1227091"/>
            <a:ext cx="670018" cy="746218"/>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stCxn id="53" idx="5"/>
            <a:endCxn id="30" idx="1"/>
          </p:cNvCxnSpPr>
          <p:nvPr/>
        </p:nvCxnSpPr>
        <p:spPr>
          <a:xfrm>
            <a:off x="3417841" y="122709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a:stCxn id="23" idx="6"/>
            <a:endCxn id="30" idx="2"/>
          </p:cNvCxnSpPr>
          <p:nvPr/>
        </p:nvCxnSpPr>
        <p:spPr>
          <a:xfrm>
            <a:off x="3429000" y="20002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stCxn id="47" idx="6"/>
            <a:endCxn id="23" idx="2"/>
          </p:cNvCxnSpPr>
          <p:nvPr/>
        </p:nvCxnSpPr>
        <p:spPr>
          <a:xfrm>
            <a:off x="2705100" y="200025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p:cNvCxnSpPr>
            <a:stCxn id="61" idx="4"/>
            <a:endCxn id="47" idx="0"/>
          </p:cNvCxnSpPr>
          <p:nvPr/>
        </p:nvCxnSpPr>
        <p:spPr>
          <a:xfrm>
            <a:off x="2667000" y="123825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a:stCxn id="61" idx="6"/>
            <a:endCxn id="53" idx="2"/>
          </p:cNvCxnSpPr>
          <p:nvPr/>
        </p:nvCxnSpPr>
        <p:spPr>
          <a:xfrm>
            <a:off x="2705100" y="120015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p:cNvCxnSpPr>
            <a:stCxn id="53" idx="4"/>
            <a:endCxn id="23" idx="0"/>
          </p:cNvCxnSpPr>
          <p:nvPr/>
        </p:nvCxnSpPr>
        <p:spPr>
          <a:xfrm>
            <a:off x="3390900" y="123825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p:cNvCxnSpPr>
            <a:stCxn id="53" idx="6"/>
            <a:endCxn id="54" idx="2"/>
          </p:cNvCxnSpPr>
          <p:nvPr/>
        </p:nvCxnSpPr>
        <p:spPr>
          <a:xfrm>
            <a:off x="3429000" y="12001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p:cNvCxnSpPr>
            <a:stCxn id="4" idx="0"/>
            <a:endCxn id="55" idx="2"/>
          </p:cNvCxnSpPr>
          <p:nvPr/>
        </p:nvCxnSpPr>
        <p:spPr>
          <a:xfrm>
            <a:off x="4343400" y="12001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a:stCxn id="55" idx="6"/>
            <a:endCxn id="62" idx="2"/>
          </p:cNvCxnSpPr>
          <p:nvPr/>
        </p:nvCxnSpPr>
        <p:spPr>
          <a:xfrm>
            <a:off x="5257800" y="120015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a:stCxn id="54" idx="4"/>
            <a:endCxn id="30" idx="0"/>
          </p:cNvCxnSpPr>
          <p:nvPr/>
        </p:nvCxnSpPr>
        <p:spPr>
          <a:xfrm>
            <a:off x="4305300" y="123825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a:off x="5219700" y="123825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a:stCxn id="62" idx="4"/>
            <a:endCxn id="50" idx="0"/>
          </p:cNvCxnSpPr>
          <p:nvPr/>
        </p:nvCxnSpPr>
        <p:spPr>
          <a:xfrm>
            <a:off x="6019800" y="123825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p:cNvCxnSpPr>
            <a:stCxn id="54" idx="5"/>
            <a:endCxn id="34" idx="1"/>
          </p:cNvCxnSpPr>
          <p:nvPr/>
        </p:nvCxnSpPr>
        <p:spPr>
          <a:xfrm>
            <a:off x="4332241" y="122709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p:cNvCxnSpPr>
            <a:stCxn id="55" idx="5"/>
            <a:endCxn id="50" idx="1"/>
          </p:cNvCxnSpPr>
          <p:nvPr/>
        </p:nvCxnSpPr>
        <p:spPr>
          <a:xfrm>
            <a:off x="5246641" y="1227091"/>
            <a:ext cx="746218" cy="746218"/>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a:stCxn id="30" idx="6"/>
            <a:endCxn id="34" idx="2"/>
          </p:cNvCxnSpPr>
          <p:nvPr/>
        </p:nvCxnSpPr>
        <p:spPr>
          <a:xfrm>
            <a:off x="4343400" y="20002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p:cNvCxnSpPr>
            <a:stCxn id="34" idx="6"/>
            <a:endCxn id="50" idx="2"/>
          </p:cNvCxnSpPr>
          <p:nvPr/>
        </p:nvCxnSpPr>
        <p:spPr>
          <a:xfrm>
            <a:off x="5257800" y="200025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47" idx="5"/>
            <a:endCxn id="26" idx="1"/>
          </p:cNvCxnSpPr>
          <p:nvPr/>
        </p:nvCxnSpPr>
        <p:spPr>
          <a:xfrm>
            <a:off x="2693941" y="202719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a:stCxn id="23" idx="5"/>
            <a:endCxn id="32" idx="0"/>
          </p:cNvCxnSpPr>
          <p:nvPr/>
        </p:nvCxnSpPr>
        <p:spPr>
          <a:xfrm>
            <a:off x="3417841" y="202719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p:cNvCxnSpPr>
            <a:stCxn id="26" idx="6"/>
            <a:endCxn id="32" idx="2"/>
          </p:cNvCxnSpPr>
          <p:nvPr/>
        </p:nvCxnSpPr>
        <p:spPr>
          <a:xfrm>
            <a:off x="3429000" y="29146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p:cNvCxnSpPr>
            <a:stCxn id="48" idx="6"/>
            <a:endCxn id="26" idx="2"/>
          </p:cNvCxnSpPr>
          <p:nvPr/>
        </p:nvCxnSpPr>
        <p:spPr>
          <a:xfrm>
            <a:off x="2705100" y="291465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p:cNvCxnSpPr>
            <a:stCxn id="47" idx="4"/>
            <a:endCxn id="48" idx="0"/>
          </p:cNvCxnSpPr>
          <p:nvPr/>
        </p:nvCxnSpPr>
        <p:spPr>
          <a:xfrm>
            <a:off x="2667000" y="203835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a:stCxn id="23" idx="4"/>
            <a:endCxn id="26" idx="0"/>
          </p:cNvCxnSpPr>
          <p:nvPr/>
        </p:nvCxnSpPr>
        <p:spPr>
          <a:xfrm>
            <a:off x="3390900" y="203835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a:stCxn id="30" idx="4"/>
            <a:endCxn id="32" idx="0"/>
          </p:cNvCxnSpPr>
          <p:nvPr/>
        </p:nvCxnSpPr>
        <p:spPr>
          <a:xfrm>
            <a:off x="4305300" y="203835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a:stCxn id="34" idx="4"/>
            <a:endCxn id="36" idx="0"/>
          </p:cNvCxnSpPr>
          <p:nvPr/>
        </p:nvCxnSpPr>
        <p:spPr>
          <a:xfrm>
            <a:off x="5219700" y="203835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p:cNvCxnSpPr>
            <a:stCxn id="50" idx="4"/>
            <a:endCxn id="51" idx="0"/>
          </p:cNvCxnSpPr>
          <p:nvPr/>
        </p:nvCxnSpPr>
        <p:spPr>
          <a:xfrm>
            <a:off x="6019800" y="203835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30" idx="5"/>
            <a:endCxn id="36" idx="1"/>
          </p:cNvCxnSpPr>
          <p:nvPr/>
        </p:nvCxnSpPr>
        <p:spPr>
          <a:xfrm>
            <a:off x="4332241" y="202719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34" idx="5"/>
            <a:endCxn id="51" idx="1"/>
          </p:cNvCxnSpPr>
          <p:nvPr/>
        </p:nvCxnSpPr>
        <p:spPr>
          <a:xfrm>
            <a:off x="5246641" y="2027191"/>
            <a:ext cx="746218" cy="860518"/>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p:cNvCxnSpPr>
            <a:stCxn id="32" idx="6"/>
            <a:endCxn id="36" idx="2"/>
          </p:cNvCxnSpPr>
          <p:nvPr/>
        </p:nvCxnSpPr>
        <p:spPr>
          <a:xfrm>
            <a:off x="4343400" y="29146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36" idx="6"/>
            <a:endCxn id="51" idx="2"/>
          </p:cNvCxnSpPr>
          <p:nvPr/>
        </p:nvCxnSpPr>
        <p:spPr>
          <a:xfrm>
            <a:off x="5257800" y="291465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a:off x="2693941" y="294948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p:cNvCxnSpPr/>
          <p:nvPr/>
        </p:nvCxnSpPr>
        <p:spPr>
          <a:xfrm>
            <a:off x="3417841" y="294948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a:off x="3429000" y="383694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p:cNvCxnSpPr/>
          <p:nvPr/>
        </p:nvCxnSpPr>
        <p:spPr>
          <a:xfrm>
            <a:off x="2705100" y="383694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p:cNvCxnSpPr/>
          <p:nvPr/>
        </p:nvCxnSpPr>
        <p:spPr>
          <a:xfrm>
            <a:off x="2667000" y="296064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p:cNvCxnSpPr/>
          <p:nvPr/>
        </p:nvCxnSpPr>
        <p:spPr>
          <a:xfrm>
            <a:off x="3390900" y="296064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a:off x="4305300" y="296064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p:cNvCxnSpPr/>
          <p:nvPr/>
        </p:nvCxnSpPr>
        <p:spPr>
          <a:xfrm>
            <a:off x="5219700" y="296064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a:off x="6019800" y="296064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p:cNvCxnSpPr/>
          <p:nvPr/>
        </p:nvCxnSpPr>
        <p:spPr>
          <a:xfrm>
            <a:off x="4332241" y="294948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p:cNvCxnSpPr>
            <a:endCxn id="52" idx="1"/>
          </p:cNvCxnSpPr>
          <p:nvPr/>
        </p:nvCxnSpPr>
        <p:spPr>
          <a:xfrm>
            <a:off x="5246641" y="2949481"/>
            <a:ext cx="746218" cy="852628"/>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p:cNvCxnSpPr/>
          <p:nvPr/>
        </p:nvCxnSpPr>
        <p:spPr>
          <a:xfrm>
            <a:off x="4343400" y="383694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a:off x="5257800" y="383694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p:cNvCxnSpPr>
            <a:stCxn id="49" idx="5"/>
            <a:endCxn id="56" idx="1"/>
          </p:cNvCxnSpPr>
          <p:nvPr/>
        </p:nvCxnSpPr>
        <p:spPr>
          <a:xfrm>
            <a:off x="2693941" y="3855991"/>
            <a:ext cx="670018" cy="555718"/>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p:cNvCxnSpPr>
            <a:stCxn id="28" idx="5"/>
            <a:endCxn id="57" idx="1"/>
          </p:cNvCxnSpPr>
          <p:nvPr/>
        </p:nvCxnSpPr>
        <p:spPr>
          <a:xfrm>
            <a:off x="3417841" y="385599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p:cNvCxnSpPr>
            <a:stCxn id="56" idx="6"/>
            <a:endCxn id="57" idx="2"/>
          </p:cNvCxnSpPr>
          <p:nvPr/>
        </p:nvCxnSpPr>
        <p:spPr>
          <a:xfrm>
            <a:off x="3429000" y="44386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p:cNvCxnSpPr>
            <a:stCxn id="60" idx="6"/>
            <a:endCxn id="56" idx="2"/>
          </p:cNvCxnSpPr>
          <p:nvPr/>
        </p:nvCxnSpPr>
        <p:spPr>
          <a:xfrm>
            <a:off x="2705100" y="443865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p:cNvCxnSpPr>
            <a:stCxn id="49" idx="4"/>
            <a:endCxn id="60" idx="0"/>
          </p:cNvCxnSpPr>
          <p:nvPr/>
        </p:nvCxnSpPr>
        <p:spPr>
          <a:xfrm>
            <a:off x="2667000" y="386715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p:cNvCxnSpPr>
            <a:stCxn id="28" idx="4"/>
            <a:endCxn id="56" idx="0"/>
          </p:cNvCxnSpPr>
          <p:nvPr/>
        </p:nvCxnSpPr>
        <p:spPr>
          <a:xfrm>
            <a:off x="3390900" y="386715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p:cNvCxnSpPr>
            <a:stCxn id="33" idx="4"/>
            <a:endCxn id="57" idx="0"/>
          </p:cNvCxnSpPr>
          <p:nvPr/>
        </p:nvCxnSpPr>
        <p:spPr>
          <a:xfrm>
            <a:off x="4305300" y="386715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p:cNvCxnSpPr>
            <a:stCxn id="37" idx="4"/>
            <a:endCxn id="58" idx="0"/>
          </p:cNvCxnSpPr>
          <p:nvPr/>
        </p:nvCxnSpPr>
        <p:spPr>
          <a:xfrm>
            <a:off x="5219700" y="386715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p:cNvCxnSpPr>
            <a:stCxn id="52" idx="4"/>
            <a:endCxn id="59" idx="0"/>
          </p:cNvCxnSpPr>
          <p:nvPr/>
        </p:nvCxnSpPr>
        <p:spPr>
          <a:xfrm>
            <a:off x="6019800" y="386715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84" name="Straight Connector 183"/>
          <p:cNvCxnSpPr>
            <a:stCxn id="33" idx="5"/>
            <a:endCxn id="58" idx="1"/>
          </p:cNvCxnSpPr>
          <p:nvPr/>
        </p:nvCxnSpPr>
        <p:spPr>
          <a:xfrm>
            <a:off x="4332241" y="385599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p:cNvCxnSpPr>
            <a:stCxn id="37" idx="5"/>
            <a:endCxn id="59" idx="1"/>
          </p:cNvCxnSpPr>
          <p:nvPr/>
        </p:nvCxnSpPr>
        <p:spPr>
          <a:xfrm>
            <a:off x="5246641" y="3855991"/>
            <a:ext cx="746218" cy="555718"/>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p:cNvCxnSpPr>
            <a:stCxn id="57" idx="6"/>
            <a:endCxn id="58" idx="2"/>
          </p:cNvCxnSpPr>
          <p:nvPr/>
        </p:nvCxnSpPr>
        <p:spPr>
          <a:xfrm>
            <a:off x="4343400" y="443865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p:cNvCxnSpPr>
            <a:stCxn id="58" idx="6"/>
            <a:endCxn id="59" idx="2"/>
          </p:cNvCxnSpPr>
          <p:nvPr/>
        </p:nvCxnSpPr>
        <p:spPr>
          <a:xfrm>
            <a:off x="5257800" y="4438650"/>
            <a:ext cx="7239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37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29"/>
                                        </p:tgtEl>
                                      </p:cBhvr>
                                    </p:animEffect>
                                    <p:set>
                                      <p:cBhvr>
                                        <p:cTn id="68" dur="1" fill="hold">
                                          <p:stCondLst>
                                            <p:cond delay="499"/>
                                          </p:stCondLst>
                                        </p:cTn>
                                        <p:tgtEl>
                                          <p:spTgt spid="29"/>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43"/>
                                        </p:tgtEl>
                                      </p:cBhvr>
                                    </p:animEffect>
                                    <p:set>
                                      <p:cBhvr>
                                        <p:cTn id="71" dur="1" fill="hold">
                                          <p:stCondLst>
                                            <p:cond delay="499"/>
                                          </p:stCondLst>
                                        </p:cTn>
                                        <p:tgtEl>
                                          <p:spTgt spid="43"/>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24"/>
                                        </p:tgtEl>
                                      </p:cBhvr>
                                    </p:animEffect>
                                    <p:set>
                                      <p:cBhvr>
                                        <p:cTn id="74" dur="1" fill="hold">
                                          <p:stCondLst>
                                            <p:cond delay="499"/>
                                          </p:stCondLst>
                                        </p:cTn>
                                        <p:tgtEl>
                                          <p:spTgt spid="24"/>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31"/>
                                        </p:tgtEl>
                                      </p:cBhvr>
                                    </p:animEffect>
                                    <p:set>
                                      <p:cBhvr>
                                        <p:cTn id="77" dur="1" fill="hold">
                                          <p:stCondLst>
                                            <p:cond delay="499"/>
                                          </p:stCondLst>
                                        </p:cTn>
                                        <p:tgtEl>
                                          <p:spTgt spid="31"/>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500"/>
                                        <p:tgtEl>
                                          <p:spTgt spid="42"/>
                                        </p:tgtEl>
                                      </p:cBhvr>
                                    </p:animEffect>
                                    <p:set>
                                      <p:cBhvr>
                                        <p:cTn id="95" dur="1" fill="hold">
                                          <p:stCondLst>
                                            <p:cond delay="499"/>
                                          </p:stCondLst>
                                        </p:cTn>
                                        <p:tgtEl>
                                          <p:spTgt spid="42"/>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500"/>
                                        <p:tgtEl>
                                          <p:spTgt spid="44"/>
                                        </p:tgtEl>
                                      </p:cBhvr>
                                    </p:animEffect>
                                    <p:set>
                                      <p:cBhvr>
                                        <p:cTn id="98" dur="1" fill="hold">
                                          <p:stCondLst>
                                            <p:cond delay="499"/>
                                          </p:stCondLst>
                                        </p:cTn>
                                        <p:tgtEl>
                                          <p:spTgt spid="44"/>
                                        </p:tgtEl>
                                        <p:attrNameLst>
                                          <p:attrName>style.visibility</p:attrName>
                                        </p:attrNameLst>
                                      </p:cBhvr>
                                      <p:to>
                                        <p:strVal val="hidden"/>
                                      </p:to>
                                    </p:set>
                                  </p:childTnLst>
                                </p:cTn>
                              </p:par>
                              <p:par>
                                <p:cTn id="99" presetID="10" presetClass="exit" presetSubtype="0" fill="hold" grpId="0" nodeType="withEffect">
                                  <p:stCondLst>
                                    <p:cond delay="0"/>
                                  </p:stCondLst>
                                  <p:childTnLst>
                                    <p:animEffect transition="out" filter="fade">
                                      <p:cBhvr>
                                        <p:cTn id="100" dur="500"/>
                                        <p:tgtEl>
                                          <p:spTgt spid="45"/>
                                        </p:tgtEl>
                                      </p:cBhvr>
                                    </p:animEffect>
                                    <p:set>
                                      <p:cBhvr>
                                        <p:cTn id="101" dur="1" fill="hold">
                                          <p:stCondLst>
                                            <p:cond delay="499"/>
                                          </p:stCondLst>
                                        </p:cTn>
                                        <p:tgtEl>
                                          <p:spTgt spid="45"/>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46"/>
                                        </p:tgtEl>
                                      </p:cBhvr>
                                    </p:animEffect>
                                    <p:set>
                                      <p:cBhvr>
                                        <p:cTn id="104" dur="1" fill="hold">
                                          <p:stCondLst>
                                            <p:cond delay="499"/>
                                          </p:stCondLst>
                                        </p:cTn>
                                        <p:tgtEl>
                                          <p:spTgt spid="4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fade">
                                      <p:cBhvr>
                                        <p:cTn id="109" dur="500"/>
                                        <p:tgtEl>
                                          <p:spTgt spid="76"/>
                                        </p:tgtEl>
                                      </p:cBhvr>
                                    </p:animEffect>
                                  </p:childTnLst>
                                </p:cTn>
                              </p:par>
                              <p:par>
                                <p:cTn id="110" presetID="10" presetClass="entr" presetSubtype="0" fill="hold"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par>
                                <p:cTn id="113" presetID="10"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gtEl>
                                        <p:attrNameLst>
                                          <p:attrName>style.visibility</p:attrName>
                                        </p:attrNameLst>
                                      </p:cBhvr>
                                      <p:to>
                                        <p:strVal val="visible"/>
                                      </p:to>
                                    </p:set>
                                    <p:animEffect transition="in" filter="fade">
                                      <p:cBhvr>
                                        <p:cTn id="118" dur="500"/>
                                        <p:tgtEl>
                                          <p:spTgt spid="86"/>
                                        </p:tgtEl>
                                      </p:cBhvr>
                                    </p:animEffect>
                                  </p:childTnLst>
                                </p:cTn>
                              </p:par>
                              <p:par>
                                <p:cTn id="119" presetID="10" presetClass="entr" presetSubtype="0"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fade">
                                      <p:cBhvr>
                                        <p:cTn id="121" dur="500"/>
                                        <p:tgtEl>
                                          <p:spTgt spid="67"/>
                                        </p:tgtEl>
                                      </p:cBhvr>
                                    </p:animEffect>
                                  </p:childTnLst>
                                </p:cTn>
                              </p:par>
                              <p:par>
                                <p:cTn id="122" presetID="10" presetClass="entr" presetSubtype="0" fill="hold"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par>
                                <p:cTn id="125" presetID="10" presetClass="entr" presetSubtype="0" fill="hold" nodeType="with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fade">
                                      <p:cBhvr>
                                        <p:cTn id="127" dur="500"/>
                                        <p:tgtEl>
                                          <p:spTgt spid="99"/>
                                        </p:tgtEl>
                                      </p:cBhvr>
                                    </p:animEffect>
                                  </p:childTnLst>
                                </p:cTn>
                              </p:par>
                              <p:par>
                                <p:cTn id="128" presetID="10" presetClass="entr" presetSubtype="0" fill="hold" nodeType="withEffect">
                                  <p:stCondLst>
                                    <p:cond delay="0"/>
                                  </p:stCondLst>
                                  <p:childTnLst>
                                    <p:set>
                                      <p:cBhvr>
                                        <p:cTn id="129" dur="1" fill="hold">
                                          <p:stCondLst>
                                            <p:cond delay="0"/>
                                          </p:stCondLst>
                                        </p:cTn>
                                        <p:tgtEl>
                                          <p:spTgt spid="107"/>
                                        </p:tgtEl>
                                        <p:attrNameLst>
                                          <p:attrName>style.visibility</p:attrName>
                                        </p:attrNameLst>
                                      </p:cBhvr>
                                      <p:to>
                                        <p:strVal val="visible"/>
                                      </p:to>
                                    </p:set>
                                    <p:animEffect transition="in" filter="fade">
                                      <p:cBhvr>
                                        <p:cTn id="130" dur="500"/>
                                        <p:tgtEl>
                                          <p:spTgt spid="107"/>
                                        </p:tgtEl>
                                      </p:cBhvr>
                                    </p:animEffect>
                                  </p:childTnLst>
                                </p:cTn>
                              </p:par>
                              <p:par>
                                <p:cTn id="131" presetID="10" presetClass="entr" presetSubtype="0" fill="hold" nodeType="withEffect">
                                  <p:stCondLst>
                                    <p:cond delay="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500"/>
                                        <p:tgtEl>
                                          <p:spTgt spid="93"/>
                                        </p:tgtEl>
                                      </p:cBhvr>
                                    </p:animEffect>
                                  </p:childTnLst>
                                </p:cTn>
                              </p:par>
                              <p:par>
                                <p:cTn id="134" presetID="10" presetClass="entr" presetSubtype="0" fill="hold" nodeType="withEffect">
                                  <p:stCondLst>
                                    <p:cond delay="0"/>
                                  </p:stCondLst>
                                  <p:childTnLst>
                                    <p:set>
                                      <p:cBhvr>
                                        <p:cTn id="135" dur="1" fill="hold">
                                          <p:stCondLst>
                                            <p:cond delay="0"/>
                                          </p:stCondLst>
                                        </p:cTn>
                                        <p:tgtEl>
                                          <p:spTgt spid="102"/>
                                        </p:tgtEl>
                                        <p:attrNameLst>
                                          <p:attrName>style.visibility</p:attrName>
                                        </p:attrNameLst>
                                      </p:cBhvr>
                                      <p:to>
                                        <p:strVal val="visible"/>
                                      </p:to>
                                    </p:set>
                                    <p:animEffect transition="in" filter="fade">
                                      <p:cBhvr>
                                        <p:cTn id="136" dur="500"/>
                                        <p:tgtEl>
                                          <p:spTgt spid="1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10"/>
                                        </p:tgtEl>
                                        <p:attrNameLst>
                                          <p:attrName>style.visibility</p:attrName>
                                        </p:attrNameLst>
                                      </p:cBhvr>
                                      <p:to>
                                        <p:strVal val="visible"/>
                                      </p:to>
                                    </p:set>
                                    <p:animEffect transition="in" filter="fade">
                                      <p:cBhvr>
                                        <p:cTn id="139" dur="500"/>
                                        <p:tgtEl>
                                          <p:spTgt spid="110"/>
                                        </p:tgtEl>
                                      </p:cBhvr>
                                    </p:animEffect>
                                  </p:childTnLst>
                                </p:cTn>
                              </p:par>
                              <p:par>
                                <p:cTn id="140" presetID="10" presetClass="entr" presetSubtype="0" fill="hold" nodeType="withEffect">
                                  <p:stCondLst>
                                    <p:cond delay="0"/>
                                  </p:stCondLst>
                                  <p:childTnLst>
                                    <p:set>
                                      <p:cBhvr>
                                        <p:cTn id="141" dur="1" fill="hold">
                                          <p:stCondLst>
                                            <p:cond delay="0"/>
                                          </p:stCondLst>
                                        </p:cTn>
                                        <p:tgtEl>
                                          <p:spTgt spid="96"/>
                                        </p:tgtEl>
                                        <p:attrNameLst>
                                          <p:attrName>style.visibility</p:attrName>
                                        </p:attrNameLst>
                                      </p:cBhvr>
                                      <p:to>
                                        <p:strVal val="visible"/>
                                      </p:to>
                                    </p:set>
                                    <p:animEffect transition="in" filter="fade">
                                      <p:cBhvr>
                                        <p:cTn id="142" dur="500"/>
                                        <p:tgtEl>
                                          <p:spTgt spid="96"/>
                                        </p:tgtEl>
                                      </p:cBhvr>
                                    </p:animEffect>
                                  </p:childTnLst>
                                </p:cTn>
                              </p:par>
                              <p:par>
                                <p:cTn id="143" presetID="10" presetClass="entr" presetSubtype="0" fill="hold" nodeType="with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fade">
                                      <p:cBhvr>
                                        <p:cTn id="145" dur="500"/>
                                        <p:tgtEl>
                                          <p:spTgt spid="103"/>
                                        </p:tgtEl>
                                      </p:cBhvr>
                                    </p:animEffect>
                                  </p:childTnLst>
                                </p:cTn>
                              </p:par>
                              <p:par>
                                <p:cTn id="146" presetID="10" presetClass="entr" presetSubtype="0" fill="hold" nodeType="withEffect">
                                  <p:stCondLst>
                                    <p:cond delay="0"/>
                                  </p:stCondLst>
                                  <p:childTnLst>
                                    <p:set>
                                      <p:cBhvr>
                                        <p:cTn id="147" dur="1" fill="hold">
                                          <p:stCondLst>
                                            <p:cond delay="0"/>
                                          </p:stCondLst>
                                        </p:cTn>
                                        <p:tgtEl>
                                          <p:spTgt spid="123"/>
                                        </p:tgtEl>
                                        <p:attrNameLst>
                                          <p:attrName>style.visibility</p:attrName>
                                        </p:attrNameLst>
                                      </p:cBhvr>
                                      <p:to>
                                        <p:strVal val="visible"/>
                                      </p:to>
                                    </p:set>
                                    <p:animEffect transition="in" filter="fade">
                                      <p:cBhvr>
                                        <p:cTn id="148" dur="500"/>
                                        <p:tgtEl>
                                          <p:spTgt spid="123"/>
                                        </p:tgtEl>
                                      </p:cBhvr>
                                    </p:animEffect>
                                  </p:childTnLst>
                                </p:cTn>
                              </p:par>
                              <p:par>
                                <p:cTn id="149" presetID="10" presetClass="entr" presetSubtype="0" fill="hold" nodeType="withEffect">
                                  <p:stCondLst>
                                    <p:cond delay="0"/>
                                  </p:stCondLst>
                                  <p:childTnLst>
                                    <p:set>
                                      <p:cBhvr>
                                        <p:cTn id="150" dur="1" fill="hold">
                                          <p:stCondLst>
                                            <p:cond delay="0"/>
                                          </p:stCondLst>
                                        </p:cTn>
                                        <p:tgtEl>
                                          <p:spTgt spid="122"/>
                                        </p:tgtEl>
                                        <p:attrNameLst>
                                          <p:attrName>style.visibility</p:attrName>
                                        </p:attrNameLst>
                                      </p:cBhvr>
                                      <p:to>
                                        <p:strVal val="visible"/>
                                      </p:to>
                                    </p:set>
                                    <p:animEffect transition="in" filter="fade">
                                      <p:cBhvr>
                                        <p:cTn id="151" dur="500"/>
                                        <p:tgtEl>
                                          <p:spTgt spid="122"/>
                                        </p:tgtEl>
                                      </p:cBhvr>
                                    </p:animEffect>
                                  </p:childTnLst>
                                </p:cTn>
                              </p:par>
                              <p:par>
                                <p:cTn id="152" presetID="10" presetClass="entr" presetSubtype="0" fill="hold" nodeType="withEffect">
                                  <p:stCondLst>
                                    <p:cond delay="0"/>
                                  </p:stCondLst>
                                  <p:childTnLst>
                                    <p:set>
                                      <p:cBhvr>
                                        <p:cTn id="153" dur="1" fill="hold">
                                          <p:stCondLst>
                                            <p:cond delay="0"/>
                                          </p:stCondLst>
                                        </p:cTn>
                                        <p:tgtEl>
                                          <p:spTgt spid="119"/>
                                        </p:tgtEl>
                                        <p:attrNameLst>
                                          <p:attrName>style.visibility</p:attrName>
                                        </p:attrNameLst>
                                      </p:cBhvr>
                                      <p:to>
                                        <p:strVal val="visible"/>
                                      </p:to>
                                    </p:set>
                                    <p:animEffect transition="in" filter="fade">
                                      <p:cBhvr>
                                        <p:cTn id="154" dur="500"/>
                                        <p:tgtEl>
                                          <p:spTgt spid="119"/>
                                        </p:tgtEl>
                                      </p:cBhvr>
                                    </p:animEffect>
                                  </p:childTnLst>
                                </p:cTn>
                              </p:par>
                              <p:par>
                                <p:cTn id="155" presetID="10" presetClass="entr" presetSubtype="0" fill="hold" nodeType="withEffect">
                                  <p:stCondLst>
                                    <p:cond delay="0"/>
                                  </p:stCondLst>
                                  <p:childTnLst>
                                    <p:set>
                                      <p:cBhvr>
                                        <p:cTn id="156" dur="1" fill="hold">
                                          <p:stCondLst>
                                            <p:cond delay="0"/>
                                          </p:stCondLst>
                                        </p:cTn>
                                        <p:tgtEl>
                                          <p:spTgt spid="124"/>
                                        </p:tgtEl>
                                        <p:attrNameLst>
                                          <p:attrName>style.visibility</p:attrName>
                                        </p:attrNameLst>
                                      </p:cBhvr>
                                      <p:to>
                                        <p:strVal val="visible"/>
                                      </p:to>
                                    </p:set>
                                    <p:animEffect transition="in" filter="fade">
                                      <p:cBhvr>
                                        <p:cTn id="157" dur="500"/>
                                        <p:tgtEl>
                                          <p:spTgt spid="124"/>
                                        </p:tgtEl>
                                      </p:cBhvr>
                                    </p:animEffect>
                                  </p:childTnLst>
                                </p:cTn>
                              </p:par>
                              <p:par>
                                <p:cTn id="158" presetID="10" presetClass="entr" presetSubtype="0" fill="hold" nodeType="with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par>
                                <p:cTn id="161" presetID="10" presetClass="entr" presetSubtype="0" fill="hold" nodeType="withEffect">
                                  <p:stCondLst>
                                    <p:cond delay="0"/>
                                  </p:stCondLst>
                                  <p:childTnLst>
                                    <p:set>
                                      <p:cBhvr>
                                        <p:cTn id="162" dur="1" fill="hold">
                                          <p:stCondLst>
                                            <p:cond delay="0"/>
                                          </p:stCondLst>
                                        </p:cTn>
                                        <p:tgtEl>
                                          <p:spTgt spid="120"/>
                                        </p:tgtEl>
                                        <p:attrNameLst>
                                          <p:attrName>style.visibility</p:attrName>
                                        </p:attrNameLst>
                                      </p:cBhvr>
                                      <p:to>
                                        <p:strVal val="visible"/>
                                      </p:to>
                                    </p:set>
                                    <p:animEffect transition="in" filter="fade">
                                      <p:cBhvr>
                                        <p:cTn id="163" dur="500"/>
                                        <p:tgtEl>
                                          <p:spTgt spid="1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25"/>
                                        </p:tgtEl>
                                        <p:attrNameLst>
                                          <p:attrName>style.visibility</p:attrName>
                                        </p:attrNameLst>
                                      </p:cBhvr>
                                      <p:to>
                                        <p:strVal val="visible"/>
                                      </p:to>
                                    </p:set>
                                    <p:animEffect transition="in" filter="fade">
                                      <p:cBhvr>
                                        <p:cTn id="166" dur="500"/>
                                        <p:tgtEl>
                                          <p:spTgt spid="125"/>
                                        </p:tgtEl>
                                      </p:cBhvr>
                                    </p:animEffect>
                                  </p:childTnLst>
                                </p:cTn>
                              </p:par>
                              <p:par>
                                <p:cTn id="167" presetID="10" presetClass="entr" presetSubtype="0" fill="hold" nodeType="withEffect">
                                  <p:stCondLst>
                                    <p:cond delay="0"/>
                                  </p:stCondLst>
                                  <p:childTnLst>
                                    <p:set>
                                      <p:cBhvr>
                                        <p:cTn id="168" dur="1" fill="hold">
                                          <p:stCondLst>
                                            <p:cond delay="0"/>
                                          </p:stCondLst>
                                        </p:cTn>
                                        <p:tgtEl>
                                          <p:spTgt spid="130"/>
                                        </p:tgtEl>
                                        <p:attrNameLst>
                                          <p:attrName>style.visibility</p:attrName>
                                        </p:attrNameLst>
                                      </p:cBhvr>
                                      <p:to>
                                        <p:strVal val="visible"/>
                                      </p:to>
                                    </p:set>
                                    <p:animEffect transition="in" filter="fade">
                                      <p:cBhvr>
                                        <p:cTn id="169" dur="500"/>
                                        <p:tgtEl>
                                          <p:spTgt spid="130"/>
                                        </p:tgtEl>
                                      </p:cBhvr>
                                    </p:animEffect>
                                  </p:childTnLst>
                                </p:cTn>
                              </p:par>
                              <p:par>
                                <p:cTn id="170" presetID="10" presetClass="entr" presetSubtype="0" fill="hold" nodeType="withEffect">
                                  <p:stCondLst>
                                    <p:cond delay="0"/>
                                  </p:stCondLst>
                                  <p:childTnLst>
                                    <p:set>
                                      <p:cBhvr>
                                        <p:cTn id="171" dur="1" fill="hold">
                                          <p:stCondLst>
                                            <p:cond delay="0"/>
                                          </p:stCondLst>
                                        </p:cTn>
                                        <p:tgtEl>
                                          <p:spTgt spid="128"/>
                                        </p:tgtEl>
                                        <p:attrNameLst>
                                          <p:attrName>style.visibility</p:attrName>
                                        </p:attrNameLst>
                                      </p:cBhvr>
                                      <p:to>
                                        <p:strVal val="visible"/>
                                      </p:to>
                                    </p:set>
                                    <p:animEffect transition="in" filter="fade">
                                      <p:cBhvr>
                                        <p:cTn id="172" dur="500"/>
                                        <p:tgtEl>
                                          <p:spTgt spid="128"/>
                                        </p:tgtEl>
                                      </p:cBhvr>
                                    </p:animEffect>
                                  </p:childTnLst>
                                </p:cTn>
                              </p:par>
                              <p:par>
                                <p:cTn id="173" presetID="10" presetClass="entr" presetSubtype="0" fill="hold" nodeType="withEffect">
                                  <p:stCondLst>
                                    <p:cond delay="0"/>
                                  </p:stCondLst>
                                  <p:childTnLst>
                                    <p:set>
                                      <p:cBhvr>
                                        <p:cTn id="174" dur="1" fill="hold">
                                          <p:stCondLst>
                                            <p:cond delay="0"/>
                                          </p:stCondLst>
                                        </p:cTn>
                                        <p:tgtEl>
                                          <p:spTgt spid="131"/>
                                        </p:tgtEl>
                                        <p:attrNameLst>
                                          <p:attrName>style.visibility</p:attrName>
                                        </p:attrNameLst>
                                      </p:cBhvr>
                                      <p:to>
                                        <p:strVal val="visible"/>
                                      </p:to>
                                    </p:set>
                                    <p:animEffect transition="in" filter="fade">
                                      <p:cBhvr>
                                        <p:cTn id="175" dur="500"/>
                                        <p:tgtEl>
                                          <p:spTgt spid="131"/>
                                        </p:tgtEl>
                                      </p:cBhvr>
                                    </p:animEffect>
                                  </p:childTnLst>
                                </p:cTn>
                              </p:par>
                              <p:par>
                                <p:cTn id="176" presetID="10" presetClass="entr" presetSubtype="0" fill="hold" nodeType="withEffect">
                                  <p:stCondLst>
                                    <p:cond delay="0"/>
                                  </p:stCondLst>
                                  <p:childTnLst>
                                    <p:set>
                                      <p:cBhvr>
                                        <p:cTn id="177" dur="1" fill="hold">
                                          <p:stCondLst>
                                            <p:cond delay="0"/>
                                          </p:stCondLst>
                                        </p:cTn>
                                        <p:tgtEl>
                                          <p:spTgt spid="126"/>
                                        </p:tgtEl>
                                        <p:attrNameLst>
                                          <p:attrName>style.visibility</p:attrName>
                                        </p:attrNameLst>
                                      </p:cBhvr>
                                      <p:to>
                                        <p:strVal val="visible"/>
                                      </p:to>
                                    </p:set>
                                    <p:animEffect transition="in" filter="fade">
                                      <p:cBhvr>
                                        <p:cTn id="178" dur="500"/>
                                        <p:tgtEl>
                                          <p:spTgt spid="126"/>
                                        </p:tgtEl>
                                      </p:cBhvr>
                                    </p:animEffect>
                                  </p:childTnLst>
                                </p:cTn>
                              </p:par>
                              <p:par>
                                <p:cTn id="179" presetID="10" presetClass="entr" presetSubtype="0" fill="hold" nodeType="withEffect">
                                  <p:stCondLst>
                                    <p:cond delay="0"/>
                                  </p:stCondLst>
                                  <p:childTnLst>
                                    <p:set>
                                      <p:cBhvr>
                                        <p:cTn id="180" dur="1" fill="hold">
                                          <p:stCondLst>
                                            <p:cond delay="0"/>
                                          </p:stCondLst>
                                        </p:cTn>
                                        <p:tgtEl>
                                          <p:spTgt spid="129"/>
                                        </p:tgtEl>
                                        <p:attrNameLst>
                                          <p:attrName>style.visibility</p:attrName>
                                        </p:attrNameLst>
                                      </p:cBhvr>
                                      <p:to>
                                        <p:strVal val="visible"/>
                                      </p:to>
                                    </p:set>
                                    <p:animEffect transition="in" filter="fade">
                                      <p:cBhvr>
                                        <p:cTn id="181" dur="500"/>
                                        <p:tgtEl>
                                          <p:spTgt spid="129"/>
                                        </p:tgtEl>
                                      </p:cBhvr>
                                    </p:animEffect>
                                  </p:childTnLst>
                                </p:cTn>
                              </p:par>
                              <p:par>
                                <p:cTn id="182" presetID="10" presetClass="entr" presetSubtype="0" fill="hold" nodeType="withEffect">
                                  <p:stCondLst>
                                    <p:cond delay="0"/>
                                  </p:stCondLst>
                                  <p:childTnLst>
                                    <p:set>
                                      <p:cBhvr>
                                        <p:cTn id="183" dur="1" fill="hold">
                                          <p:stCondLst>
                                            <p:cond delay="0"/>
                                          </p:stCondLst>
                                        </p:cTn>
                                        <p:tgtEl>
                                          <p:spTgt spid="127"/>
                                        </p:tgtEl>
                                        <p:attrNameLst>
                                          <p:attrName>style.visibility</p:attrName>
                                        </p:attrNameLst>
                                      </p:cBhvr>
                                      <p:to>
                                        <p:strVal val="visible"/>
                                      </p:to>
                                    </p:set>
                                    <p:animEffect transition="in" filter="fade">
                                      <p:cBhvr>
                                        <p:cTn id="184" dur="500"/>
                                        <p:tgtEl>
                                          <p:spTgt spid="127"/>
                                        </p:tgtEl>
                                      </p:cBhvr>
                                    </p:animEffect>
                                  </p:childTnLst>
                                </p:cTn>
                              </p:par>
                              <p:par>
                                <p:cTn id="185" presetID="10" presetClass="entr" presetSubtype="0" fill="hold" nodeType="withEffect">
                                  <p:stCondLst>
                                    <p:cond delay="0"/>
                                  </p:stCondLst>
                                  <p:childTnLst>
                                    <p:set>
                                      <p:cBhvr>
                                        <p:cTn id="186" dur="1" fill="hold">
                                          <p:stCondLst>
                                            <p:cond delay="0"/>
                                          </p:stCondLst>
                                        </p:cTn>
                                        <p:tgtEl>
                                          <p:spTgt spid="164"/>
                                        </p:tgtEl>
                                        <p:attrNameLst>
                                          <p:attrName>style.visibility</p:attrName>
                                        </p:attrNameLst>
                                      </p:cBhvr>
                                      <p:to>
                                        <p:strVal val="visible"/>
                                      </p:to>
                                    </p:set>
                                    <p:animEffect transition="in" filter="fade">
                                      <p:cBhvr>
                                        <p:cTn id="187" dur="500"/>
                                        <p:tgtEl>
                                          <p:spTgt spid="164"/>
                                        </p:tgtEl>
                                      </p:cBhvr>
                                    </p:animEffect>
                                  </p:childTnLst>
                                </p:cTn>
                              </p:par>
                              <p:par>
                                <p:cTn id="188" presetID="10" presetClass="entr" presetSubtype="0" fill="hold" nodeType="withEffect">
                                  <p:stCondLst>
                                    <p:cond delay="0"/>
                                  </p:stCondLst>
                                  <p:childTnLst>
                                    <p:set>
                                      <p:cBhvr>
                                        <p:cTn id="189" dur="1" fill="hold">
                                          <p:stCondLst>
                                            <p:cond delay="0"/>
                                          </p:stCondLst>
                                        </p:cTn>
                                        <p:tgtEl>
                                          <p:spTgt spid="160"/>
                                        </p:tgtEl>
                                        <p:attrNameLst>
                                          <p:attrName>style.visibility</p:attrName>
                                        </p:attrNameLst>
                                      </p:cBhvr>
                                      <p:to>
                                        <p:strVal val="visible"/>
                                      </p:to>
                                    </p:set>
                                    <p:animEffect transition="in" filter="fade">
                                      <p:cBhvr>
                                        <p:cTn id="190" dur="500"/>
                                        <p:tgtEl>
                                          <p:spTgt spid="160"/>
                                        </p:tgtEl>
                                      </p:cBhvr>
                                    </p:animEffect>
                                  </p:childTnLst>
                                </p:cTn>
                              </p:par>
                              <p:par>
                                <p:cTn id="191" presetID="10" presetClass="entr" presetSubtype="0" fill="hold" nodeType="withEffect">
                                  <p:stCondLst>
                                    <p:cond delay="0"/>
                                  </p:stCondLst>
                                  <p:childTnLst>
                                    <p:set>
                                      <p:cBhvr>
                                        <p:cTn id="192" dur="1" fill="hold">
                                          <p:stCondLst>
                                            <p:cond delay="0"/>
                                          </p:stCondLst>
                                        </p:cTn>
                                        <p:tgtEl>
                                          <p:spTgt spid="165"/>
                                        </p:tgtEl>
                                        <p:attrNameLst>
                                          <p:attrName>style.visibility</p:attrName>
                                        </p:attrNameLst>
                                      </p:cBhvr>
                                      <p:to>
                                        <p:strVal val="visible"/>
                                      </p:to>
                                    </p:set>
                                    <p:animEffect transition="in" filter="fade">
                                      <p:cBhvr>
                                        <p:cTn id="193" dur="500"/>
                                        <p:tgtEl>
                                          <p:spTgt spid="165"/>
                                        </p:tgtEl>
                                      </p:cBhvr>
                                    </p:animEffect>
                                  </p:childTnLst>
                                </p:cTn>
                              </p:par>
                              <p:par>
                                <p:cTn id="194" presetID="10" presetClass="entr" presetSubtype="0" fill="hold" nodeType="withEffect">
                                  <p:stCondLst>
                                    <p:cond delay="0"/>
                                  </p:stCondLst>
                                  <p:childTnLst>
                                    <p:set>
                                      <p:cBhvr>
                                        <p:cTn id="195" dur="1" fill="hold">
                                          <p:stCondLst>
                                            <p:cond delay="0"/>
                                          </p:stCondLst>
                                        </p:cTn>
                                        <p:tgtEl>
                                          <p:spTgt spid="162"/>
                                        </p:tgtEl>
                                        <p:attrNameLst>
                                          <p:attrName>style.visibility</p:attrName>
                                        </p:attrNameLst>
                                      </p:cBhvr>
                                      <p:to>
                                        <p:strVal val="visible"/>
                                      </p:to>
                                    </p:set>
                                    <p:animEffect transition="in" filter="fade">
                                      <p:cBhvr>
                                        <p:cTn id="196" dur="500"/>
                                        <p:tgtEl>
                                          <p:spTgt spid="162"/>
                                        </p:tgtEl>
                                      </p:cBhvr>
                                    </p:animEffect>
                                  </p:childTnLst>
                                </p:cTn>
                              </p:par>
                              <p:par>
                                <p:cTn id="197" presetID="10" presetClass="entr" presetSubtype="0" fill="hold" nodeType="withEffect">
                                  <p:stCondLst>
                                    <p:cond delay="0"/>
                                  </p:stCondLst>
                                  <p:childTnLst>
                                    <p:set>
                                      <p:cBhvr>
                                        <p:cTn id="198" dur="1" fill="hold">
                                          <p:stCondLst>
                                            <p:cond delay="0"/>
                                          </p:stCondLst>
                                        </p:cTn>
                                        <p:tgtEl>
                                          <p:spTgt spid="161"/>
                                        </p:tgtEl>
                                        <p:attrNameLst>
                                          <p:attrName>style.visibility</p:attrName>
                                        </p:attrNameLst>
                                      </p:cBhvr>
                                      <p:to>
                                        <p:strVal val="visible"/>
                                      </p:to>
                                    </p:set>
                                    <p:animEffect transition="in" filter="fade">
                                      <p:cBhvr>
                                        <p:cTn id="199" dur="500"/>
                                        <p:tgtEl>
                                          <p:spTgt spid="161"/>
                                        </p:tgtEl>
                                      </p:cBhvr>
                                    </p:animEffect>
                                  </p:childTnLst>
                                </p:cTn>
                              </p:par>
                              <p:par>
                                <p:cTn id="200" presetID="10" presetClass="entr" presetSubtype="0" fill="hold" nodeType="withEffect">
                                  <p:stCondLst>
                                    <p:cond delay="0"/>
                                  </p:stCondLst>
                                  <p:childTnLst>
                                    <p:set>
                                      <p:cBhvr>
                                        <p:cTn id="201" dur="1" fill="hold">
                                          <p:stCondLst>
                                            <p:cond delay="0"/>
                                          </p:stCondLst>
                                        </p:cTn>
                                        <p:tgtEl>
                                          <p:spTgt spid="166"/>
                                        </p:tgtEl>
                                        <p:attrNameLst>
                                          <p:attrName>style.visibility</p:attrName>
                                        </p:attrNameLst>
                                      </p:cBhvr>
                                      <p:to>
                                        <p:strVal val="visible"/>
                                      </p:to>
                                    </p:set>
                                    <p:animEffect transition="in" filter="fade">
                                      <p:cBhvr>
                                        <p:cTn id="202" dur="500"/>
                                        <p:tgtEl>
                                          <p:spTgt spid="166"/>
                                        </p:tgtEl>
                                      </p:cBhvr>
                                    </p:animEffect>
                                  </p:childTnLst>
                                </p:cTn>
                              </p:par>
                              <p:par>
                                <p:cTn id="203" presetID="10" presetClass="entr" presetSubtype="0" fill="hold" nodeType="withEffect">
                                  <p:stCondLst>
                                    <p:cond delay="0"/>
                                  </p:stCondLst>
                                  <p:childTnLst>
                                    <p:set>
                                      <p:cBhvr>
                                        <p:cTn id="204" dur="1" fill="hold">
                                          <p:stCondLst>
                                            <p:cond delay="0"/>
                                          </p:stCondLst>
                                        </p:cTn>
                                        <p:tgtEl>
                                          <p:spTgt spid="171"/>
                                        </p:tgtEl>
                                        <p:attrNameLst>
                                          <p:attrName>style.visibility</p:attrName>
                                        </p:attrNameLst>
                                      </p:cBhvr>
                                      <p:to>
                                        <p:strVal val="visible"/>
                                      </p:to>
                                    </p:set>
                                    <p:animEffect transition="in" filter="fade">
                                      <p:cBhvr>
                                        <p:cTn id="205" dur="500"/>
                                        <p:tgtEl>
                                          <p:spTgt spid="171"/>
                                        </p:tgtEl>
                                      </p:cBhvr>
                                    </p:animEffect>
                                  </p:childTnLst>
                                </p:cTn>
                              </p:par>
                              <p:par>
                                <p:cTn id="206" presetID="10" presetClass="entr" presetSubtype="0" fill="hold" nodeType="withEffect">
                                  <p:stCondLst>
                                    <p:cond delay="0"/>
                                  </p:stCondLst>
                                  <p:childTnLst>
                                    <p:set>
                                      <p:cBhvr>
                                        <p:cTn id="207" dur="1" fill="hold">
                                          <p:stCondLst>
                                            <p:cond delay="0"/>
                                          </p:stCondLst>
                                        </p:cTn>
                                        <p:tgtEl>
                                          <p:spTgt spid="169"/>
                                        </p:tgtEl>
                                        <p:attrNameLst>
                                          <p:attrName>style.visibility</p:attrName>
                                        </p:attrNameLst>
                                      </p:cBhvr>
                                      <p:to>
                                        <p:strVal val="visible"/>
                                      </p:to>
                                    </p:set>
                                    <p:animEffect transition="in" filter="fade">
                                      <p:cBhvr>
                                        <p:cTn id="208" dur="500"/>
                                        <p:tgtEl>
                                          <p:spTgt spid="169"/>
                                        </p:tgtEl>
                                      </p:cBhvr>
                                    </p:animEffect>
                                  </p:childTnLst>
                                </p:cTn>
                              </p:par>
                              <p:par>
                                <p:cTn id="209" presetID="10" presetClass="entr" presetSubtype="0" fill="hold" nodeType="withEffect">
                                  <p:stCondLst>
                                    <p:cond delay="0"/>
                                  </p:stCondLst>
                                  <p:childTnLst>
                                    <p:set>
                                      <p:cBhvr>
                                        <p:cTn id="210" dur="1" fill="hold">
                                          <p:stCondLst>
                                            <p:cond delay="0"/>
                                          </p:stCondLst>
                                        </p:cTn>
                                        <p:tgtEl>
                                          <p:spTgt spid="167"/>
                                        </p:tgtEl>
                                        <p:attrNameLst>
                                          <p:attrName>style.visibility</p:attrName>
                                        </p:attrNameLst>
                                      </p:cBhvr>
                                      <p:to>
                                        <p:strVal val="visible"/>
                                      </p:to>
                                    </p:set>
                                    <p:animEffect transition="in" filter="fade">
                                      <p:cBhvr>
                                        <p:cTn id="211" dur="500"/>
                                        <p:tgtEl>
                                          <p:spTgt spid="167"/>
                                        </p:tgtEl>
                                      </p:cBhvr>
                                    </p:animEffect>
                                  </p:childTnLst>
                                </p:cTn>
                              </p:par>
                              <p:par>
                                <p:cTn id="212" presetID="10" presetClass="entr" presetSubtype="0" fill="hold" nodeType="withEffect">
                                  <p:stCondLst>
                                    <p:cond delay="0"/>
                                  </p:stCondLst>
                                  <p:childTnLst>
                                    <p:set>
                                      <p:cBhvr>
                                        <p:cTn id="213" dur="1" fill="hold">
                                          <p:stCondLst>
                                            <p:cond delay="0"/>
                                          </p:stCondLst>
                                        </p:cTn>
                                        <p:tgtEl>
                                          <p:spTgt spid="172"/>
                                        </p:tgtEl>
                                        <p:attrNameLst>
                                          <p:attrName>style.visibility</p:attrName>
                                        </p:attrNameLst>
                                      </p:cBhvr>
                                      <p:to>
                                        <p:strVal val="visible"/>
                                      </p:to>
                                    </p:set>
                                    <p:animEffect transition="in" filter="fade">
                                      <p:cBhvr>
                                        <p:cTn id="214" dur="500"/>
                                        <p:tgtEl>
                                          <p:spTgt spid="172"/>
                                        </p:tgtEl>
                                      </p:cBhvr>
                                    </p:animEffect>
                                  </p:childTnLst>
                                </p:cTn>
                              </p:par>
                              <p:par>
                                <p:cTn id="215" presetID="10" presetClass="entr" presetSubtype="0" fill="hold" nodeType="withEffect">
                                  <p:stCondLst>
                                    <p:cond delay="0"/>
                                  </p:stCondLst>
                                  <p:childTnLst>
                                    <p:set>
                                      <p:cBhvr>
                                        <p:cTn id="216" dur="1" fill="hold">
                                          <p:stCondLst>
                                            <p:cond delay="0"/>
                                          </p:stCondLst>
                                        </p:cTn>
                                        <p:tgtEl>
                                          <p:spTgt spid="170"/>
                                        </p:tgtEl>
                                        <p:attrNameLst>
                                          <p:attrName>style.visibility</p:attrName>
                                        </p:attrNameLst>
                                      </p:cBhvr>
                                      <p:to>
                                        <p:strVal val="visible"/>
                                      </p:to>
                                    </p:set>
                                    <p:animEffect transition="in" filter="fade">
                                      <p:cBhvr>
                                        <p:cTn id="217" dur="500"/>
                                        <p:tgtEl>
                                          <p:spTgt spid="170"/>
                                        </p:tgtEl>
                                      </p:cBhvr>
                                    </p:animEffect>
                                  </p:childTnLst>
                                </p:cTn>
                              </p:par>
                              <p:par>
                                <p:cTn id="218" presetID="10" presetClass="entr" presetSubtype="0" fill="hold" nodeType="withEffect">
                                  <p:stCondLst>
                                    <p:cond delay="0"/>
                                  </p:stCondLst>
                                  <p:childTnLst>
                                    <p:set>
                                      <p:cBhvr>
                                        <p:cTn id="219" dur="1" fill="hold">
                                          <p:stCondLst>
                                            <p:cond delay="0"/>
                                          </p:stCondLst>
                                        </p:cTn>
                                        <p:tgtEl>
                                          <p:spTgt spid="168"/>
                                        </p:tgtEl>
                                        <p:attrNameLst>
                                          <p:attrName>style.visibility</p:attrName>
                                        </p:attrNameLst>
                                      </p:cBhvr>
                                      <p:to>
                                        <p:strVal val="visible"/>
                                      </p:to>
                                    </p:set>
                                    <p:animEffect transition="in" filter="fade">
                                      <p:cBhvr>
                                        <p:cTn id="220" dur="500"/>
                                        <p:tgtEl>
                                          <p:spTgt spid="168"/>
                                        </p:tgtEl>
                                      </p:cBhvr>
                                    </p:animEffect>
                                  </p:childTnLst>
                                </p:cTn>
                              </p:par>
                              <p:par>
                                <p:cTn id="221" presetID="10" presetClass="entr" presetSubtype="0" fill="hold" nodeType="withEffect">
                                  <p:stCondLst>
                                    <p:cond delay="0"/>
                                  </p:stCondLst>
                                  <p:childTnLst>
                                    <p:set>
                                      <p:cBhvr>
                                        <p:cTn id="222" dur="1" fill="hold">
                                          <p:stCondLst>
                                            <p:cond delay="0"/>
                                          </p:stCondLst>
                                        </p:cTn>
                                        <p:tgtEl>
                                          <p:spTgt spid="179"/>
                                        </p:tgtEl>
                                        <p:attrNameLst>
                                          <p:attrName>style.visibility</p:attrName>
                                        </p:attrNameLst>
                                      </p:cBhvr>
                                      <p:to>
                                        <p:strVal val="visible"/>
                                      </p:to>
                                    </p:set>
                                    <p:animEffect transition="in" filter="fade">
                                      <p:cBhvr>
                                        <p:cTn id="223" dur="500"/>
                                        <p:tgtEl>
                                          <p:spTgt spid="179"/>
                                        </p:tgtEl>
                                      </p:cBhvr>
                                    </p:animEffect>
                                  </p:childTnLst>
                                </p:cTn>
                              </p:par>
                              <p:par>
                                <p:cTn id="224" presetID="10" presetClass="entr" presetSubtype="0" fill="hold" nodeType="withEffect">
                                  <p:stCondLst>
                                    <p:cond delay="0"/>
                                  </p:stCondLst>
                                  <p:childTnLst>
                                    <p:set>
                                      <p:cBhvr>
                                        <p:cTn id="225" dur="1" fill="hold">
                                          <p:stCondLst>
                                            <p:cond delay="0"/>
                                          </p:stCondLst>
                                        </p:cTn>
                                        <p:tgtEl>
                                          <p:spTgt spid="178"/>
                                        </p:tgtEl>
                                        <p:attrNameLst>
                                          <p:attrName>style.visibility</p:attrName>
                                        </p:attrNameLst>
                                      </p:cBhvr>
                                      <p:to>
                                        <p:strVal val="visible"/>
                                      </p:to>
                                    </p:set>
                                    <p:animEffect transition="in" filter="fade">
                                      <p:cBhvr>
                                        <p:cTn id="226" dur="500"/>
                                        <p:tgtEl>
                                          <p:spTgt spid="178"/>
                                        </p:tgtEl>
                                      </p:cBhvr>
                                    </p:animEffect>
                                  </p:childTnLst>
                                </p:cTn>
                              </p:par>
                              <p:par>
                                <p:cTn id="227" presetID="10" presetClass="entr" presetSubtype="0" fill="hold" nodeType="withEffect">
                                  <p:stCondLst>
                                    <p:cond delay="0"/>
                                  </p:stCondLst>
                                  <p:childTnLst>
                                    <p:set>
                                      <p:cBhvr>
                                        <p:cTn id="228" dur="1" fill="hold">
                                          <p:stCondLst>
                                            <p:cond delay="0"/>
                                          </p:stCondLst>
                                        </p:cTn>
                                        <p:tgtEl>
                                          <p:spTgt spid="175"/>
                                        </p:tgtEl>
                                        <p:attrNameLst>
                                          <p:attrName>style.visibility</p:attrName>
                                        </p:attrNameLst>
                                      </p:cBhvr>
                                      <p:to>
                                        <p:strVal val="visible"/>
                                      </p:to>
                                    </p:set>
                                    <p:animEffect transition="in" filter="fade">
                                      <p:cBhvr>
                                        <p:cTn id="229" dur="500"/>
                                        <p:tgtEl>
                                          <p:spTgt spid="175"/>
                                        </p:tgtEl>
                                      </p:cBhvr>
                                    </p:animEffect>
                                  </p:childTnLst>
                                </p:cTn>
                              </p:par>
                              <p:par>
                                <p:cTn id="230" presetID="10" presetClass="entr" presetSubtype="0" fill="hold" nodeType="withEffect">
                                  <p:stCondLst>
                                    <p:cond delay="0"/>
                                  </p:stCondLst>
                                  <p:childTnLst>
                                    <p:set>
                                      <p:cBhvr>
                                        <p:cTn id="231" dur="1" fill="hold">
                                          <p:stCondLst>
                                            <p:cond delay="0"/>
                                          </p:stCondLst>
                                        </p:cTn>
                                        <p:tgtEl>
                                          <p:spTgt spid="180"/>
                                        </p:tgtEl>
                                        <p:attrNameLst>
                                          <p:attrName>style.visibility</p:attrName>
                                        </p:attrNameLst>
                                      </p:cBhvr>
                                      <p:to>
                                        <p:strVal val="visible"/>
                                      </p:to>
                                    </p:set>
                                    <p:animEffect transition="in" filter="fade">
                                      <p:cBhvr>
                                        <p:cTn id="232" dur="500"/>
                                        <p:tgtEl>
                                          <p:spTgt spid="180"/>
                                        </p:tgtEl>
                                      </p:cBhvr>
                                    </p:animEffect>
                                  </p:childTnLst>
                                </p:cTn>
                              </p:par>
                              <p:par>
                                <p:cTn id="233" presetID="10" presetClass="entr" presetSubtype="0" fill="hold" nodeType="withEffect">
                                  <p:stCondLst>
                                    <p:cond delay="0"/>
                                  </p:stCondLst>
                                  <p:childTnLst>
                                    <p:set>
                                      <p:cBhvr>
                                        <p:cTn id="234" dur="1" fill="hold">
                                          <p:stCondLst>
                                            <p:cond delay="0"/>
                                          </p:stCondLst>
                                        </p:cTn>
                                        <p:tgtEl>
                                          <p:spTgt spid="177"/>
                                        </p:tgtEl>
                                        <p:attrNameLst>
                                          <p:attrName>style.visibility</p:attrName>
                                        </p:attrNameLst>
                                      </p:cBhvr>
                                      <p:to>
                                        <p:strVal val="visible"/>
                                      </p:to>
                                    </p:set>
                                    <p:animEffect transition="in" filter="fade">
                                      <p:cBhvr>
                                        <p:cTn id="235" dur="500"/>
                                        <p:tgtEl>
                                          <p:spTgt spid="177"/>
                                        </p:tgtEl>
                                      </p:cBhvr>
                                    </p:animEffect>
                                  </p:childTnLst>
                                </p:cTn>
                              </p:par>
                              <p:par>
                                <p:cTn id="236" presetID="10" presetClass="entr" presetSubtype="0" fill="hold" nodeType="withEffect">
                                  <p:stCondLst>
                                    <p:cond delay="0"/>
                                  </p:stCondLst>
                                  <p:childTnLst>
                                    <p:set>
                                      <p:cBhvr>
                                        <p:cTn id="237" dur="1" fill="hold">
                                          <p:stCondLst>
                                            <p:cond delay="0"/>
                                          </p:stCondLst>
                                        </p:cTn>
                                        <p:tgtEl>
                                          <p:spTgt spid="176"/>
                                        </p:tgtEl>
                                        <p:attrNameLst>
                                          <p:attrName>style.visibility</p:attrName>
                                        </p:attrNameLst>
                                      </p:cBhvr>
                                      <p:to>
                                        <p:strVal val="visible"/>
                                      </p:to>
                                    </p:set>
                                    <p:animEffect transition="in" filter="fade">
                                      <p:cBhvr>
                                        <p:cTn id="238" dur="500"/>
                                        <p:tgtEl>
                                          <p:spTgt spid="176"/>
                                        </p:tgtEl>
                                      </p:cBhvr>
                                    </p:animEffect>
                                  </p:childTnLst>
                                </p:cTn>
                              </p:par>
                              <p:par>
                                <p:cTn id="239" presetID="10" presetClass="entr" presetSubtype="0" fill="hold" nodeType="withEffect">
                                  <p:stCondLst>
                                    <p:cond delay="0"/>
                                  </p:stCondLst>
                                  <p:childTnLst>
                                    <p:set>
                                      <p:cBhvr>
                                        <p:cTn id="240" dur="1" fill="hold">
                                          <p:stCondLst>
                                            <p:cond delay="0"/>
                                          </p:stCondLst>
                                        </p:cTn>
                                        <p:tgtEl>
                                          <p:spTgt spid="181"/>
                                        </p:tgtEl>
                                        <p:attrNameLst>
                                          <p:attrName>style.visibility</p:attrName>
                                        </p:attrNameLst>
                                      </p:cBhvr>
                                      <p:to>
                                        <p:strVal val="visible"/>
                                      </p:to>
                                    </p:set>
                                    <p:animEffect transition="in" filter="fade">
                                      <p:cBhvr>
                                        <p:cTn id="241" dur="500"/>
                                        <p:tgtEl>
                                          <p:spTgt spid="181"/>
                                        </p:tgtEl>
                                      </p:cBhvr>
                                    </p:animEffect>
                                  </p:childTnLst>
                                </p:cTn>
                              </p:par>
                              <p:par>
                                <p:cTn id="242" presetID="10" presetClass="entr" presetSubtype="0" fill="hold" nodeType="withEffect">
                                  <p:stCondLst>
                                    <p:cond delay="0"/>
                                  </p:stCondLst>
                                  <p:childTnLst>
                                    <p:set>
                                      <p:cBhvr>
                                        <p:cTn id="243" dur="1" fill="hold">
                                          <p:stCondLst>
                                            <p:cond delay="0"/>
                                          </p:stCondLst>
                                        </p:cTn>
                                        <p:tgtEl>
                                          <p:spTgt spid="186"/>
                                        </p:tgtEl>
                                        <p:attrNameLst>
                                          <p:attrName>style.visibility</p:attrName>
                                        </p:attrNameLst>
                                      </p:cBhvr>
                                      <p:to>
                                        <p:strVal val="visible"/>
                                      </p:to>
                                    </p:set>
                                    <p:animEffect transition="in" filter="fade">
                                      <p:cBhvr>
                                        <p:cTn id="244" dur="500"/>
                                        <p:tgtEl>
                                          <p:spTgt spid="186"/>
                                        </p:tgtEl>
                                      </p:cBhvr>
                                    </p:animEffect>
                                  </p:childTnLst>
                                </p:cTn>
                              </p:par>
                              <p:par>
                                <p:cTn id="245" presetID="10" presetClass="entr" presetSubtype="0" fill="hold" nodeType="withEffect">
                                  <p:stCondLst>
                                    <p:cond delay="0"/>
                                  </p:stCondLst>
                                  <p:childTnLst>
                                    <p:set>
                                      <p:cBhvr>
                                        <p:cTn id="246" dur="1" fill="hold">
                                          <p:stCondLst>
                                            <p:cond delay="0"/>
                                          </p:stCondLst>
                                        </p:cTn>
                                        <p:tgtEl>
                                          <p:spTgt spid="184"/>
                                        </p:tgtEl>
                                        <p:attrNameLst>
                                          <p:attrName>style.visibility</p:attrName>
                                        </p:attrNameLst>
                                      </p:cBhvr>
                                      <p:to>
                                        <p:strVal val="visible"/>
                                      </p:to>
                                    </p:set>
                                    <p:animEffect transition="in" filter="fade">
                                      <p:cBhvr>
                                        <p:cTn id="247" dur="500"/>
                                        <p:tgtEl>
                                          <p:spTgt spid="184"/>
                                        </p:tgtEl>
                                      </p:cBhvr>
                                    </p:animEffect>
                                  </p:childTnLst>
                                </p:cTn>
                              </p:par>
                              <p:par>
                                <p:cTn id="248" presetID="10" presetClass="entr" presetSubtype="0" fill="hold" nodeType="withEffect">
                                  <p:stCondLst>
                                    <p:cond delay="0"/>
                                  </p:stCondLst>
                                  <p:childTnLst>
                                    <p:set>
                                      <p:cBhvr>
                                        <p:cTn id="249" dur="1" fill="hold">
                                          <p:stCondLst>
                                            <p:cond delay="0"/>
                                          </p:stCondLst>
                                        </p:cTn>
                                        <p:tgtEl>
                                          <p:spTgt spid="187"/>
                                        </p:tgtEl>
                                        <p:attrNameLst>
                                          <p:attrName>style.visibility</p:attrName>
                                        </p:attrNameLst>
                                      </p:cBhvr>
                                      <p:to>
                                        <p:strVal val="visible"/>
                                      </p:to>
                                    </p:set>
                                    <p:animEffect transition="in" filter="fade">
                                      <p:cBhvr>
                                        <p:cTn id="250" dur="500"/>
                                        <p:tgtEl>
                                          <p:spTgt spid="187"/>
                                        </p:tgtEl>
                                      </p:cBhvr>
                                    </p:animEffect>
                                  </p:childTnLst>
                                </p:cTn>
                              </p:par>
                              <p:par>
                                <p:cTn id="251" presetID="10" presetClass="entr" presetSubtype="0" fill="hold" nodeType="with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0"/>
                                        <p:tgtEl>
                                          <p:spTgt spid="182"/>
                                        </p:tgtEl>
                                      </p:cBhvr>
                                    </p:animEffect>
                                  </p:childTnLst>
                                </p:cTn>
                              </p:par>
                              <p:par>
                                <p:cTn id="254" presetID="10" presetClass="entr" presetSubtype="0" fill="hold" nodeType="withEffect">
                                  <p:stCondLst>
                                    <p:cond delay="0"/>
                                  </p:stCondLst>
                                  <p:childTnLst>
                                    <p:set>
                                      <p:cBhvr>
                                        <p:cTn id="255" dur="1" fill="hold">
                                          <p:stCondLst>
                                            <p:cond delay="0"/>
                                          </p:stCondLst>
                                        </p:cTn>
                                        <p:tgtEl>
                                          <p:spTgt spid="185"/>
                                        </p:tgtEl>
                                        <p:attrNameLst>
                                          <p:attrName>style.visibility</p:attrName>
                                        </p:attrNameLst>
                                      </p:cBhvr>
                                      <p:to>
                                        <p:strVal val="visible"/>
                                      </p:to>
                                    </p:set>
                                    <p:animEffect transition="in" filter="fade">
                                      <p:cBhvr>
                                        <p:cTn id="256" dur="500"/>
                                        <p:tgtEl>
                                          <p:spTgt spid="185"/>
                                        </p:tgtEl>
                                      </p:cBhvr>
                                    </p:animEffect>
                                  </p:childTnLst>
                                </p:cTn>
                              </p:par>
                              <p:par>
                                <p:cTn id="257" presetID="10" presetClass="entr" presetSubtype="0" fill="hold" nodeType="withEffect">
                                  <p:stCondLst>
                                    <p:cond delay="0"/>
                                  </p:stCondLst>
                                  <p:childTnLst>
                                    <p:set>
                                      <p:cBhvr>
                                        <p:cTn id="258" dur="1" fill="hold">
                                          <p:stCondLst>
                                            <p:cond delay="0"/>
                                          </p:stCondLst>
                                        </p:cTn>
                                        <p:tgtEl>
                                          <p:spTgt spid="73"/>
                                        </p:tgtEl>
                                        <p:attrNameLst>
                                          <p:attrName>style.visibility</p:attrName>
                                        </p:attrNameLst>
                                      </p:cBhvr>
                                      <p:to>
                                        <p:strVal val="visible"/>
                                      </p:to>
                                    </p:set>
                                    <p:animEffect transition="in" filter="fade">
                                      <p:cBhvr>
                                        <p:cTn id="259" dur="500"/>
                                        <p:tgtEl>
                                          <p:spTgt spid="73"/>
                                        </p:tgtEl>
                                      </p:cBhvr>
                                    </p:animEffect>
                                  </p:childTnLst>
                                </p:cTn>
                              </p:par>
                              <p:par>
                                <p:cTn id="260" presetID="10" presetClass="entr" presetSubtype="0" fill="hold" nodeType="withEffect">
                                  <p:stCondLst>
                                    <p:cond delay="0"/>
                                  </p:stCondLst>
                                  <p:childTnLst>
                                    <p:set>
                                      <p:cBhvr>
                                        <p:cTn id="261" dur="1" fill="hold">
                                          <p:stCondLst>
                                            <p:cond delay="0"/>
                                          </p:stCondLst>
                                        </p:cTn>
                                        <p:tgtEl>
                                          <p:spTgt spid="70"/>
                                        </p:tgtEl>
                                        <p:attrNameLst>
                                          <p:attrName>style.visibility</p:attrName>
                                        </p:attrNameLst>
                                      </p:cBhvr>
                                      <p:to>
                                        <p:strVal val="visible"/>
                                      </p:to>
                                    </p:set>
                                    <p:animEffect transition="in" filter="fade">
                                      <p:cBhvr>
                                        <p:cTn id="262" dur="500"/>
                                        <p:tgtEl>
                                          <p:spTgt spid="70"/>
                                        </p:tgtEl>
                                      </p:cBhvr>
                                    </p:animEffect>
                                  </p:childTnLst>
                                </p:cTn>
                              </p:par>
                              <p:par>
                                <p:cTn id="263" presetID="10" presetClass="entr" presetSubtype="0" fill="hold" nodeType="withEffect">
                                  <p:stCondLst>
                                    <p:cond delay="0"/>
                                  </p:stCondLst>
                                  <p:childTnLst>
                                    <p:set>
                                      <p:cBhvr>
                                        <p:cTn id="264" dur="1" fill="hold">
                                          <p:stCondLst>
                                            <p:cond delay="0"/>
                                          </p:stCondLst>
                                        </p:cTn>
                                        <p:tgtEl>
                                          <p:spTgt spid="113"/>
                                        </p:tgtEl>
                                        <p:attrNameLst>
                                          <p:attrName>style.visibility</p:attrName>
                                        </p:attrNameLst>
                                      </p:cBhvr>
                                      <p:to>
                                        <p:strVal val="visible"/>
                                      </p:to>
                                    </p:set>
                                    <p:animEffect transition="in" filter="fade">
                                      <p:cBhvr>
                                        <p:cTn id="265" dur="500"/>
                                        <p:tgtEl>
                                          <p:spTgt spid="113"/>
                                        </p:tgtEl>
                                      </p:cBhvr>
                                    </p:animEffect>
                                  </p:childTnLst>
                                </p:cTn>
                              </p:par>
                              <p:par>
                                <p:cTn id="266" presetID="10" presetClass="entr" presetSubtype="0" fill="hold" nodeType="withEffect">
                                  <p:stCondLst>
                                    <p:cond delay="0"/>
                                  </p:stCondLst>
                                  <p:childTnLst>
                                    <p:set>
                                      <p:cBhvr>
                                        <p:cTn id="267" dur="1" fill="hold">
                                          <p:stCondLst>
                                            <p:cond delay="0"/>
                                          </p:stCondLst>
                                        </p:cTn>
                                        <p:tgtEl>
                                          <p:spTgt spid="116"/>
                                        </p:tgtEl>
                                        <p:attrNameLst>
                                          <p:attrName>style.visibility</p:attrName>
                                        </p:attrNameLst>
                                      </p:cBhvr>
                                      <p:to>
                                        <p:strVal val="visible"/>
                                      </p:to>
                                    </p:set>
                                    <p:animEffect transition="in" filter="fade">
                                      <p:cBhvr>
                                        <p:cTn id="268" dur="500"/>
                                        <p:tgtEl>
                                          <p:spTgt spid="116"/>
                                        </p:tgtEl>
                                      </p:cBhvr>
                                    </p:animEffect>
                                  </p:childTnLst>
                                </p:cTn>
                              </p:par>
                              <p:par>
                                <p:cTn id="269" presetID="10" presetClass="entr" presetSubtype="0" fill="hold" nodeType="withEffect">
                                  <p:stCondLst>
                                    <p:cond delay="0"/>
                                  </p:stCondLst>
                                  <p:childTnLst>
                                    <p:set>
                                      <p:cBhvr>
                                        <p:cTn id="270" dur="1" fill="hold">
                                          <p:stCondLst>
                                            <p:cond delay="0"/>
                                          </p:stCondLst>
                                        </p:cTn>
                                        <p:tgtEl>
                                          <p:spTgt spid="183"/>
                                        </p:tgtEl>
                                        <p:attrNameLst>
                                          <p:attrName>style.visibility</p:attrName>
                                        </p:attrNameLst>
                                      </p:cBhvr>
                                      <p:to>
                                        <p:strVal val="visible"/>
                                      </p:to>
                                    </p:set>
                                    <p:animEffect transition="in" filter="fade">
                                      <p:cBhvr>
                                        <p:cTn id="271" dur="500"/>
                                        <p:tgtEl>
                                          <p:spTgt spid="183"/>
                                        </p:tgtEl>
                                      </p:cBhvr>
                                    </p:animEffect>
                                  </p:childTnLst>
                                </p:cTn>
                              </p:par>
                              <p:par>
                                <p:cTn id="272" presetID="10" presetClass="entr" presetSubtype="0" fill="hold" nodeType="withEffect">
                                  <p:stCondLst>
                                    <p:cond delay="0"/>
                                  </p:stCondLst>
                                  <p:childTnLst>
                                    <p:set>
                                      <p:cBhvr>
                                        <p:cTn id="273" dur="1" fill="hold">
                                          <p:stCondLst>
                                            <p:cond delay="0"/>
                                          </p:stCondLst>
                                        </p:cTn>
                                        <p:tgtEl>
                                          <p:spTgt spid="163"/>
                                        </p:tgtEl>
                                        <p:attrNameLst>
                                          <p:attrName>style.visibility</p:attrName>
                                        </p:attrNameLst>
                                      </p:cBhvr>
                                      <p:to>
                                        <p:strVal val="visible"/>
                                      </p:to>
                                    </p:set>
                                    <p:animEffect transition="in" filter="fade">
                                      <p:cBhvr>
                                        <p:cTn id="274"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7" grpId="0" animBg="1"/>
      <p:bldP spid="29" grpId="0" animBg="1"/>
      <p:bldP spid="31"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p:cNvSpPr/>
          <p:nvPr/>
        </p:nvSpPr>
        <p:spPr>
          <a:xfrm>
            <a:off x="2667000" y="120015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Non-leaf tile</a:t>
            </a:r>
            <a:endParaRPr lang="en-US" dirty="0"/>
          </a:p>
        </p:txBody>
      </p:sp>
      <p:grpSp>
        <p:nvGrpSpPr>
          <p:cNvPr id="462" name="Group 461"/>
          <p:cNvGrpSpPr>
            <a:grpSpLocks/>
          </p:cNvGrpSpPr>
          <p:nvPr/>
        </p:nvGrpSpPr>
        <p:grpSpPr>
          <a:xfrm>
            <a:off x="419100" y="1004071"/>
            <a:ext cx="1714500" cy="1657350"/>
            <a:chOff x="4914900" y="1295400"/>
            <a:chExt cx="3429000" cy="3314700"/>
          </a:xfrm>
        </p:grpSpPr>
        <p:sp>
          <p:nvSpPr>
            <p:cNvPr id="364" name="Rectangle 363"/>
            <p:cNvSpPr/>
            <p:nvPr/>
          </p:nvSpPr>
          <p:spPr>
            <a:xfrm>
              <a:off x="4953000" y="133350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56388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9" name="Oval 368"/>
            <p:cNvSpPr/>
            <p:nvPr/>
          </p:nvSpPr>
          <p:spPr>
            <a:xfrm>
              <a:off x="56388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1" name="Oval 370"/>
            <p:cNvSpPr/>
            <p:nvPr/>
          </p:nvSpPr>
          <p:spPr>
            <a:xfrm>
              <a:off x="56388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3" name="Oval 372"/>
            <p:cNvSpPr/>
            <p:nvPr/>
          </p:nvSpPr>
          <p:spPr>
            <a:xfrm>
              <a:off x="65532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5" name="Oval 374"/>
            <p:cNvSpPr/>
            <p:nvPr/>
          </p:nvSpPr>
          <p:spPr>
            <a:xfrm>
              <a:off x="65532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6" name="Oval 375"/>
            <p:cNvSpPr/>
            <p:nvPr/>
          </p:nvSpPr>
          <p:spPr>
            <a:xfrm>
              <a:off x="65532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7" name="Oval 376"/>
            <p:cNvSpPr/>
            <p:nvPr/>
          </p:nvSpPr>
          <p:spPr>
            <a:xfrm>
              <a:off x="74676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9" name="Oval 378"/>
            <p:cNvSpPr/>
            <p:nvPr/>
          </p:nvSpPr>
          <p:spPr>
            <a:xfrm>
              <a:off x="74676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Oval 379"/>
            <p:cNvSpPr/>
            <p:nvPr/>
          </p:nvSpPr>
          <p:spPr>
            <a:xfrm>
              <a:off x="74676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0" name="Oval 389"/>
            <p:cNvSpPr/>
            <p:nvPr/>
          </p:nvSpPr>
          <p:spPr>
            <a:xfrm>
              <a:off x="49149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1" name="Oval 390"/>
            <p:cNvSpPr/>
            <p:nvPr/>
          </p:nvSpPr>
          <p:spPr>
            <a:xfrm>
              <a:off x="49149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2" name="Oval 391"/>
            <p:cNvSpPr/>
            <p:nvPr/>
          </p:nvSpPr>
          <p:spPr>
            <a:xfrm>
              <a:off x="49149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3" name="Oval 392"/>
            <p:cNvSpPr/>
            <p:nvPr/>
          </p:nvSpPr>
          <p:spPr>
            <a:xfrm>
              <a:off x="82677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4" name="Oval 393"/>
            <p:cNvSpPr/>
            <p:nvPr/>
          </p:nvSpPr>
          <p:spPr>
            <a:xfrm>
              <a:off x="82677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5" name="Oval 394"/>
            <p:cNvSpPr/>
            <p:nvPr/>
          </p:nvSpPr>
          <p:spPr>
            <a:xfrm>
              <a:off x="82677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Oval 395"/>
            <p:cNvSpPr/>
            <p:nvPr/>
          </p:nvSpPr>
          <p:spPr>
            <a:xfrm>
              <a:off x="56388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7" name="Oval 396"/>
            <p:cNvSpPr/>
            <p:nvPr/>
          </p:nvSpPr>
          <p:spPr>
            <a:xfrm>
              <a:off x="65532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8" name="Oval 397"/>
            <p:cNvSpPr/>
            <p:nvPr/>
          </p:nvSpPr>
          <p:spPr>
            <a:xfrm>
              <a:off x="74676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9" name="Oval 398"/>
            <p:cNvSpPr/>
            <p:nvPr/>
          </p:nvSpPr>
          <p:spPr>
            <a:xfrm>
              <a:off x="56388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0" name="Oval 399"/>
            <p:cNvSpPr/>
            <p:nvPr/>
          </p:nvSpPr>
          <p:spPr>
            <a:xfrm>
              <a:off x="65532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1" name="Oval 400"/>
            <p:cNvSpPr/>
            <p:nvPr/>
          </p:nvSpPr>
          <p:spPr>
            <a:xfrm>
              <a:off x="74676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2" name="Oval 401"/>
            <p:cNvSpPr/>
            <p:nvPr/>
          </p:nvSpPr>
          <p:spPr>
            <a:xfrm>
              <a:off x="82677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3" name="Oval 402"/>
            <p:cNvSpPr/>
            <p:nvPr/>
          </p:nvSpPr>
          <p:spPr>
            <a:xfrm>
              <a:off x="49149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4" name="Oval 403"/>
            <p:cNvSpPr/>
            <p:nvPr/>
          </p:nvSpPr>
          <p:spPr>
            <a:xfrm>
              <a:off x="49149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5" name="Oval 404"/>
            <p:cNvSpPr/>
            <p:nvPr/>
          </p:nvSpPr>
          <p:spPr>
            <a:xfrm>
              <a:off x="82677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6" name="Straight Connector 405"/>
            <p:cNvCxnSpPr>
              <a:stCxn id="404" idx="5"/>
              <a:endCxn id="366" idx="1"/>
            </p:cNvCxnSpPr>
            <p:nvPr/>
          </p:nvCxnSpPr>
          <p:spPr>
            <a:xfrm>
              <a:off x="4979941" y="1360441"/>
              <a:ext cx="670018" cy="746218"/>
            </a:xfrm>
            <a:prstGeom prst="line">
              <a:avLst/>
            </a:prstGeom>
          </p:spPr>
          <p:style>
            <a:lnRef idx="1">
              <a:schemeClr val="dk1"/>
            </a:lnRef>
            <a:fillRef idx="0">
              <a:schemeClr val="dk1"/>
            </a:fillRef>
            <a:effectRef idx="0">
              <a:schemeClr val="dk1"/>
            </a:effectRef>
            <a:fontRef idx="minor">
              <a:schemeClr val="tx1"/>
            </a:fontRef>
          </p:style>
        </p:cxnSp>
        <p:cxnSp>
          <p:nvCxnSpPr>
            <p:cNvPr id="407" name="Straight Connector 406"/>
            <p:cNvCxnSpPr>
              <a:stCxn id="396" idx="5"/>
              <a:endCxn id="373" idx="1"/>
            </p:cNvCxnSpPr>
            <p:nvPr/>
          </p:nvCxnSpPr>
          <p:spPr>
            <a:xfrm>
              <a:off x="57038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408" name="Straight Connector 407"/>
            <p:cNvCxnSpPr>
              <a:stCxn id="366" idx="6"/>
              <a:endCxn id="373" idx="2"/>
            </p:cNvCxnSpPr>
            <p:nvPr/>
          </p:nvCxnSpPr>
          <p:spPr>
            <a:xfrm>
              <a:off x="57150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09" name="Straight Connector 408"/>
            <p:cNvCxnSpPr>
              <a:stCxn id="390" idx="6"/>
              <a:endCxn id="366" idx="2"/>
            </p:cNvCxnSpPr>
            <p:nvPr/>
          </p:nvCxnSpPr>
          <p:spPr>
            <a:xfrm>
              <a:off x="4991100" y="21336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10" name="Straight Connector 409"/>
            <p:cNvCxnSpPr>
              <a:stCxn id="404" idx="4"/>
              <a:endCxn id="390" idx="0"/>
            </p:cNvCxnSpPr>
            <p:nvPr/>
          </p:nvCxnSpPr>
          <p:spPr>
            <a:xfrm>
              <a:off x="49530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11" name="Straight Connector 410"/>
            <p:cNvCxnSpPr>
              <a:stCxn id="404" idx="6"/>
              <a:endCxn id="396" idx="2"/>
            </p:cNvCxnSpPr>
            <p:nvPr/>
          </p:nvCxnSpPr>
          <p:spPr>
            <a:xfrm>
              <a:off x="4991100" y="13335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12" name="Straight Connector 411"/>
            <p:cNvCxnSpPr>
              <a:stCxn id="396" idx="4"/>
              <a:endCxn id="366" idx="0"/>
            </p:cNvCxnSpPr>
            <p:nvPr/>
          </p:nvCxnSpPr>
          <p:spPr>
            <a:xfrm>
              <a:off x="56769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13" name="Straight Connector 412"/>
            <p:cNvCxnSpPr>
              <a:stCxn id="396" idx="6"/>
              <a:endCxn id="397" idx="2"/>
            </p:cNvCxnSpPr>
            <p:nvPr/>
          </p:nvCxnSpPr>
          <p:spPr>
            <a:xfrm>
              <a:off x="57150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14" name="Straight Connector 413"/>
            <p:cNvCxnSpPr>
              <a:stCxn id="364" idx="0"/>
              <a:endCxn id="398" idx="2"/>
            </p:cNvCxnSpPr>
            <p:nvPr/>
          </p:nvCxnSpPr>
          <p:spPr>
            <a:xfrm>
              <a:off x="66294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15" name="Straight Connector 414"/>
            <p:cNvCxnSpPr>
              <a:stCxn id="398" idx="6"/>
              <a:endCxn id="405" idx="2"/>
            </p:cNvCxnSpPr>
            <p:nvPr/>
          </p:nvCxnSpPr>
          <p:spPr>
            <a:xfrm>
              <a:off x="7543800" y="13335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416" name="Straight Connector 415"/>
            <p:cNvCxnSpPr>
              <a:stCxn id="397" idx="4"/>
              <a:endCxn id="373" idx="0"/>
            </p:cNvCxnSpPr>
            <p:nvPr/>
          </p:nvCxnSpPr>
          <p:spPr>
            <a:xfrm>
              <a:off x="65913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17" name="Straight Connector 416"/>
            <p:cNvCxnSpPr/>
            <p:nvPr/>
          </p:nvCxnSpPr>
          <p:spPr>
            <a:xfrm>
              <a:off x="75057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18" name="Straight Connector 417"/>
            <p:cNvCxnSpPr>
              <a:stCxn id="405" idx="4"/>
              <a:endCxn id="393" idx="0"/>
            </p:cNvCxnSpPr>
            <p:nvPr/>
          </p:nvCxnSpPr>
          <p:spPr>
            <a:xfrm>
              <a:off x="83058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19" name="Straight Connector 418"/>
            <p:cNvCxnSpPr>
              <a:stCxn id="397" idx="5"/>
              <a:endCxn id="377" idx="1"/>
            </p:cNvCxnSpPr>
            <p:nvPr/>
          </p:nvCxnSpPr>
          <p:spPr>
            <a:xfrm>
              <a:off x="66182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420" name="Straight Connector 419"/>
            <p:cNvCxnSpPr>
              <a:stCxn id="398" idx="5"/>
              <a:endCxn id="393" idx="1"/>
            </p:cNvCxnSpPr>
            <p:nvPr/>
          </p:nvCxnSpPr>
          <p:spPr>
            <a:xfrm>
              <a:off x="7532641" y="1360441"/>
              <a:ext cx="746218" cy="746218"/>
            </a:xfrm>
            <a:prstGeom prst="line">
              <a:avLst/>
            </a:prstGeom>
          </p:spPr>
          <p:style>
            <a:lnRef idx="1">
              <a:schemeClr val="dk1"/>
            </a:lnRef>
            <a:fillRef idx="0">
              <a:schemeClr val="dk1"/>
            </a:fillRef>
            <a:effectRef idx="0">
              <a:schemeClr val="dk1"/>
            </a:effectRef>
            <a:fontRef idx="minor">
              <a:schemeClr val="tx1"/>
            </a:fontRef>
          </p:style>
        </p:cxnSp>
        <p:cxnSp>
          <p:nvCxnSpPr>
            <p:cNvPr id="421" name="Straight Connector 420"/>
            <p:cNvCxnSpPr>
              <a:stCxn id="373" idx="6"/>
              <a:endCxn id="377" idx="2"/>
            </p:cNvCxnSpPr>
            <p:nvPr/>
          </p:nvCxnSpPr>
          <p:spPr>
            <a:xfrm>
              <a:off x="66294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22" name="Straight Connector 421"/>
            <p:cNvCxnSpPr>
              <a:stCxn id="377" idx="6"/>
              <a:endCxn id="393" idx="2"/>
            </p:cNvCxnSpPr>
            <p:nvPr/>
          </p:nvCxnSpPr>
          <p:spPr>
            <a:xfrm>
              <a:off x="7543800" y="21336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423" name="Straight Connector 422"/>
            <p:cNvCxnSpPr>
              <a:stCxn id="390" idx="5"/>
              <a:endCxn id="369" idx="1"/>
            </p:cNvCxnSpPr>
            <p:nvPr/>
          </p:nvCxnSpPr>
          <p:spPr>
            <a:xfrm>
              <a:off x="4979941" y="216054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424" name="Straight Connector 423"/>
            <p:cNvCxnSpPr>
              <a:stCxn id="366" idx="5"/>
              <a:endCxn id="375" idx="0"/>
            </p:cNvCxnSpPr>
            <p:nvPr/>
          </p:nvCxnSpPr>
          <p:spPr>
            <a:xfrm>
              <a:off x="5703841" y="216054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425" name="Straight Connector 424"/>
            <p:cNvCxnSpPr>
              <a:stCxn id="369" idx="6"/>
              <a:endCxn id="375" idx="2"/>
            </p:cNvCxnSpPr>
            <p:nvPr/>
          </p:nvCxnSpPr>
          <p:spPr>
            <a:xfrm>
              <a:off x="57150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26" name="Straight Connector 425"/>
            <p:cNvCxnSpPr>
              <a:stCxn id="391" idx="6"/>
              <a:endCxn id="369" idx="2"/>
            </p:cNvCxnSpPr>
            <p:nvPr/>
          </p:nvCxnSpPr>
          <p:spPr>
            <a:xfrm>
              <a:off x="4991100" y="3048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27" name="Straight Connector 426"/>
            <p:cNvCxnSpPr>
              <a:stCxn id="390" idx="4"/>
              <a:endCxn id="391" idx="0"/>
            </p:cNvCxnSpPr>
            <p:nvPr/>
          </p:nvCxnSpPr>
          <p:spPr>
            <a:xfrm>
              <a:off x="49530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28" name="Straight Connector 427"/>
            <p:cNvCxnSpPr>
              <a:stCxn id="366" idx="4"/>
              <a:endCxn id="369" idx="0"/>
            </p:cNvCxnSpPr>
            <p:nvPr/>
          </p:nvCxnSpPr>
          <p:spPr>
            <a:xfrm>
              <a:off x="56769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29" name="Straight Connector 428"/>
            <p:cNvCxnSpPr>
              <a:stCxn id="373" idx="4"/>
              <a:endCxn id="375" idx="0"/>
            </p:cNvCxnSpPr>
            <p:nvPr/>
          </p:nvCxnSpPr>
          <p:spPr>
            <a:xfrm>
              <a:off x="65913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30" name="Straight Connector 429"/>
            <p:cNvCxnSpPr>
              <a:stCxn id="377" idx="4"/>
              <a:endCxn id="379" idx="0"/>
            </p:cNvCxnSpPr>
            <p:nvPr/>
          </p:nvCxnSpPr>
          <p:spPr>
            <a:xfrm>
              <a:off x="75057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31" name="Straight Connector 430"/>
            <p:cNvCxnSpPr>
              <a:stCxn id="393" idx="4"/>
              <a:endCxn id="394" idx="0"/>
            </p:cNvCxnSpPr>
            <p:nvPr/>
          </p:nvCxnSpPr>
          <p:spPr>
            <a:xfrm>
              <a:off x="83058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32" name="Straight Connector 431"/>
            <p:cNvCxnSpPr>
              <a:stCxn id="373" idx="5"/>
              <a:endCxn id="379" idx="1"/>
            </p:cNvCxnSpPr>
            <p:nvPr/>
          </p:nvCxnSpPr>
          <p:spPr>
            <a:xfrm>
              <a:off x="6618241" y="216054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p:cNvCxnSpPr>
              <a:stCxn id="377" idx="5"/>
              <a:endCxn id="394" idx="1"/>
            </p:cNvCxnSpPr>
            <p:nvPr/>
          </p:nvCxnSpPr>
          <p:spPr>
            <a:xfrm>
              <a:off x="7532641" y="2160541"/>
              <a:ext cx="746218" cy="860518"/>
            </a:xfrm>
            <a:prstGeom prst="line">
              <a:avLst/>
            </a:prstGeom>
          </p:spPr>
          <p:style>
            <a:lnRef idx="1">
              <a:schemeClr val="dk1"/>
            </a:lnRef>
            <a:fillRef idx="0">
              <a:schemeClr val="dk1"/>
            </a:fillRef>
            <a:effectRef idx="0">
              <a:schemeClr val="dk1"/>
            </a:effectRef>
            <a:fontRef idx="minor">
              <a:schemeClr val="tx1"/>
            </a:fontRef>
          </p:style>
        </p:cxnSp>
        <p:cxnSp>
          <p:nvCxnSpPr>
            <p:cNvPr id="434" name="Straight Connector 433"/>
            <p:cNvCxnSpPr>
              <a:stCxn id="375" idx="6"/>
              <a:endCxn id="379" idx="2"/>
            </p:cNvCxnSpPr>
            <p:nvPr/>
          </p:nvCxnSpPr>
          <p:spPr>
            <a:xfrm>
              <a:off x="66294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35" name="Straight Connector 434"/>
            <p:cNvCxnSpPr>
              <a:stCxn id="379" idx="6"/>
              <a:endCxn id="394" idx="2"/>
            </p:cNvCxnSpPr>
            <p:nvPr/>
          </p:nvCxnSpPr>
          <p:spPr>
            <a:xfrm>
              <a:off x="7543800" y="30480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p:cNvCxnSpPr/>
            <p:nvPr/>
          </p:nvCxnSpPr>
          <p:spPr>
            <a:xfrm>
              <a:off x="4979941" y="308283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437" name="Straight Connector 436"/>
            <p:cNvCxnSpPr/>
            <p:nvPr/>
          </p:nvCxnSpPr>
          <p:spPr>
            <a:xfrm>
              <a:off x="5703841" y="308283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438" name="Straight Connector 437"/>
            <p:cNvCxnSpPr/>
            <p:nvPr/>
          </p:nvCxnSpPr>
          <p:spPr>
            <a:xfrm>
              <a:off x="57150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p:cNvCxnSpPr/>
            <p:nvPr/>
          </p:nvCxnSpPr>
          <p:spPr>
            <a:xfrm>
              <a:off x="4991100" y="397029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40" name="Straight Connector 439"/>
            <p:cNvCxnSpPr/>
            <p:nvPr/>
          </p:nvCxnSpPr>
          <p:spPr>
            <a:xfrm>
              <a:off x="49530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41" name="Straight Connector 440"/>
            <p:cNvCxnSpPr/>
            <p:nvPr/>
          </p:nvCxnSpPr>
          <p:spPr>
            <a:xfrm>
              <a:off x="56769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42" name="Straight Connector 441"/>
            <p:cNvCxnSpPr/>
            <p:nvPr/>
          </p:nvCxnSpPr>
          <p:spPr>
            <a:xfrm>
              <a:off x="65913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43" name="Straight Connector 442"/>
            <p:cNvCxnSpPr/>
            <p:nvPr/>
          </p:nvCxnSpPr>
          <p:spPr>
            <a:xfrm>
              <a:off x="75057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44" name="Straight Connector 443"/>
            <p:cNvCxnSpPr/>
            <p:nvPr/>
          </p:nvCxnSpPr>
          <p:spPr>
            <a:xfrm>
              <a:off x="83058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445" name="Straight Connector 444"/>
            <p:cNvCxnSpPr/>
            <p:nvPr/>
          </p:nvCxnSpPr>
          <p:spPr>
            <a:xfrm>
              <a:off x="6618241" y="308283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446" name="Straight Connector 445"/>
            <p:cNvCxnSpPr>
              <a:endCxn id="395" idx="1"/>
            </p:cNvCxnSpPr>
            <p:nvPr/>
          </p:nvCxnSpPr>
          <p:spPr>
            <a:xfrm>
              <a:off x="7532641" y="3082831"/>
              <a:ext cx="746218" cy="852628"/>
            </a:xfrm>
            <a:prstGeom prst="line">
              <a:avLst/>
            </a:prstGeom>
          </p:spPr>
          <p:style>
            <a:lnRef idx="1">
              <a:schemeClr val="dk1"/>
            </a:lnRef>
            <a:fillRef idx="0">
              <a:schemeClr val="dk1"/>
            </a:fillRef>
            <a:effectRef idx="0">
              <a:schemeClr val="dk1"/>
            </a:effectRef>
            <a:fontRef idx="minor">
              <a:schemeClr val="tx1"/>
            </a:fontRef>
          </p:style>
        </p:cxnSp>
        <p:cxnSp>
          <p:nvCxnSpPr>
            <p:cNvPr id="447" name="Straight Connector 446"/>
            <p:cNvCxnSpPr/>
            <p:nvPr/>
          </p:nvCxnSpPr>
          <p:spPr>
            <a:xfrm>
              <a:off x="66294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48" name="Straight Connector 447"/>
            <p:cNvCxnSpPr/>
            <p:nvPr/>
          </p:nvCxnSpPr>
          <p:spPr>
            <a:xfrm>
              <a:off x="7543800" y="397029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449" name="Straight Connector 448"/>
            <p:cNvCxnSpPr>
              <a:stCxn id="392" idx="5"/>
              <a:endCxn id="399" idx="1"/>
            </p:cNvCxnSpPr>
            <p:nvPr/>
          </p:nvCxnSpPr>
          <p:spPr>
            <a:xfrm>
              <a:off x="4979941" y="3989341"/>
              <a:ext cx="670018" cy="555718"/>
            </a:xfrm>
            <a:prstGeom prst="line">
              <a:avLst/>
            </a:prstGeom>
          </p:spPr>
          <p:style>
            <a:lnRef idx="1">
              <a:schemeClr val="dk1"/>
            </a:lnRef>
            <a:fillRef idx="0">
              <a:schemeClr val="dk1"/>
            </a:fillRef>
            <a:effectRef idx="0">
              <a:schemeClr val="dk1"/>
            </a:effectRef>
            <a:fontRef idx="minor">
              <a:schemeClr val="tx1"/>
            </a:fontRef>
          </p:style>
        </p:cxnSp>
        <p:cxnSp>
          <p:nvCxnSpPr>
            <p:cNvPr id="450" name="Straight Connector 449"/>
            <p:cNvCxnSpPr>
              <a:stCxn id="371" idx="5"/>
              <a:endCxn id="400" idx="1"/>
            </p:cNvCxnSpPr>
            <p:nvPr/>
          </p:nvCxnSpPr>
          <p:spPr>
            <a:xfrm>
              <a:off x="57038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451" name="Straight Connector 450"/>
            <p:cNvCxnSpPr>
              <a:stCxn id="399" idx="6"/>
              <a:endCxn id="400" idx="2"/>
            </p:cNvCxnSpPr>
            <p:nvPr/>
          </p:nvCxnSpPr>
          <p:spPr>
            <a:xfrm>
              <a:off x="57150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52" name="Straight Connector 451"/>
            <p:cNvCxnSpPr>
              <a:stCxn id="403" idx="6"/>
              <a:endCxn id="399" idx="2"/>
            </p:cNvCxnSpPr>
            <p:nvPr/>
          </p:nvCxnSpPr>
          <p:spPr>
            <a:xfrm>
              <a:off x="4991100" y="4572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53" name="Straight Connector 452"/>
            <p:cNvCxnSpPr>
              <a:stCxn id="392" idx="4"/>
              <a:endCxn id="403" idx="0"/>
            </p:cNvCxnSpPr>
            <p:nvPr/>
          </p:nvCxnSpPr>
          <p:spPr>
            <a:xfrm>
              <a:off x="49530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454" name="Straight Connector 453"/>
            <p:cNvCxnSpPr>
              <a:stCxn id="371" idx="4"/>
              <a:endCxn id="399" idx="0"/>
            </p:cNvCxnSpPr>
            <p:nvPr/>
          </p:nvCxnSpPr>
          <p:spPr>
            <a:xfrm>
              <a:off x="56769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455" name="Straight Connector 454"/>
            <p:cNvCxnSpPr>
              <a:stCxn id="376" idx="4"/>
              <a:endCxn id="400" idx="0"/>
            </p:cNvCxnSpPr>
            <p:nvPr/>
          </p:nvCxnSpPr>
          <p:spPr>
            <a:xfrm>
              <a:off x="65913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456" name="Straight Connector 455"/>
            <p:cNvCxnSpPr>
              <a:stCxn id="380" idx="4"/>
              <a:endCxn id="401" idx="0"/>
            </p:cNvCxnSpPr>
            <p:nvPr/>
          </p:nvCxnSpPr>
          <p:spPr>
            <a:xfrm>
              <a:off x="75057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457" name="Straight Connector 456"/>
            <p:cNvCxnSpPr>
              <a:stCxn id="395" idx="4"/>
              <a:endCxn id="402" idx="0"/>
            </p:cNvCxnSpPr>
            <p:nvPr/>
          </p:nvCxnSpPr>
          <p:spPr>
            <a:xfrm>
              <a:off x="83058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458" name="Straight Connector 457"/>
            <p:cNvCxnSpPr>
              <a:stCxn id="376" idx="5"/>
              <a:endCxn id="401" idx="1"/>
            </p:cNvCxnSpPr>
            <p:nvPr/>
          </p:nvCxnSpPr>
          <p:spPr>
            <a:xfrm>
              <a:off x="66182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459" name="Straight Connector 458"/>
            <p:cNvCxnSpPr>
              <a:stCxn id="380" idx="5"/>
              <a:endCxn id="402" idx="1"/>
            </p:cNvCxnSpPr>
            <p:nvPr/>
          </p:nvCxnSpPr>
          <p:spPr>
            <a:xfrm>
              <a:off x="7532641" y="3989341"/>
              <a:ext cx="746218" cy="555718"/>
            </a:xfrm>
            <a:prstGeom prst="line">
              <a:avLst/>
            </a:prstGeom>
          </p:spPr>
          <p:style>
            <a:lnRef idx="1">
              <a:schemeClr val="dk1"/>
            </a:lnRef>
            <a:fillRef idx="0">
              <a:schemeClr val="dk1"/>
            </a:fillRef>
            <a:effectRef idx="0">
              <a:schemeClr val="dk1"/>
            </a:effectRef>
            <a:fontRef idx="minor">
              <a:schemeClr val="tx1"/>
            </a:fontRef>
          </p:style>
        </p:cxnSp>
        <p:cxnSp>
          <p:nvCxnSpPr>
            <p:cNvPr id="460" name="Straight Connector 459"/>
            <p:cNvCxnSpPr>
              <a:stCxn id="400" idx="6"/>
              <a:endCxn id="401" idx="2"/>
            </p:cNvCxnSpPr>
            <p:nvPr/>
          </p:nvCxnSpPr>
          <p:spPr>
            <a:xfrm>
              <a:off x="66294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61" name="Straight Connector 460"/>
            <p:cNvCxnSpPr>
              <a:stCxn id="401" idx="6"/>
              <a:endCxn id="402" idx="2"/>
            </p:cNvCxnSpPr>
            <p:nvPr/>
          </p:nvCxnSpPr>
          <p:spPr>
            <a:xfrm>
              <a:off x="7543800" y="4572000"/>
              <a:ext cx="723900" cy="0"/>
            </a:xfrm>
            <a:prstGeom prst="line">
              <a:avLst/>
            </a:prstGeom>
          </p:spPr>
          <p:style>
            <a:lnRef idx="1">
              <a:schemeClr val="dk1"/>
            </a:lnRef>
            <a:fillRef idx="0">
              <a:schemeClr val="dk1"/>
            </a:fillRef>
            <a:effectRef idx="0">
              <a:schemeClr val="dk1"/>
            </a:effectRef>
            <a:fontRef idx="minor">
              <a:schemeClr val="tx1"/>
            </a:fontRef>
          </p:style>
        </p:cxnSp>
      </p:grpSp>
      <p:grpSp>
        <p:nvGrpSpPr>
          <p:cNvPr id="465" name="Group 464"/>
          <p:cNvGrpSpPr>
            <a:grpSpLocks/>
          </p:cNvGrpSpPr>
          <p:nvPr/>
        </p:nvGrpSpPr>
        <p:grpSpPr>
          <a:xfrm>
            <a:off x="435361" y="2937646"/>
            <a:ext cx="1714500" cy="1657350"/>
            <a:chOff x="4914900" y="1295400"/>
            <a:chExt cx="3429000" cy="3314700"/>
          </a:xfrm>
        </p:grpSpPr>
        <p:sp>
          <p:nvSpPr>
            <p:cNvPr id="466" name="Rectangle 465"/>
            <p:cNvSpPr/>
            <p:nvPr/>
          </p:nvSpPr>
          <p:spPr>
            <a:xfrm>
              <a:off x="4953000" y="133350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56388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8" name="Oval 467"/>
            <p:cNvSpPr/>
            <p:nvPr/>
          </p:nvSpPr>
          <p:spPr>
            <a:xfrm>
              <a:off x="56388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9" name="Oval 468"/>
            <p:cNvSpPr/>
            <p:nvPr/>
          </p:nvSpPr>
          <p:spPr>
            <a:xfrm>
              <a:off x="56388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0" name="Oval 469"/>
            <p:cNvSpPr/>
            <p:nvPr/>
          </p:nvSpPr>
          <p:spPr>
            <a:xfrm>
              <a:off x="65532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1" name="Oval 470"/>
            <p:cNvSpPr/>
            <p:nvPr/>
          </p:nvSpPr>
          <p:spPr>
            <a:xfrm>
              <a:off x="65532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2" name="Oval 471"/>
            <p:cNvSpPr/>
            <p:nvPr/>
          </p:nvSpPr>
          <p:spPr>
            <a:xfrm>
              <a:off x="65532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3" name="Oval 472"/>
            <p:cNvSpPr/>
            <p:nvPr/>
          </p:nvSpPr>
          <p:spPr>
            <a:xfrm>
              <a:off x="74676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4" name="Oval 473"/>
            <p:cNvSpPr/>
            <p:nvPr/>
          </p:nvSpPr>
          <p:spPr>
            <a:xfrm>
              <a:off x="74676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5" name="Oval 474"/>
            <p:cNvSpPr/>
            <p:nvPr/>
          </p:nvSpPr>
          <p:spPr>
            <a:xfrm>
              <a:off x="74676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6" name="Oval 475"/>
            <p:cNvSpPr/>
            <p:nvPr/>
          </p:nvSpPr>
          <p:spPr>
            <a:xfrm>
              <a:off x="49149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7" name="Oval 476"/>
            <p:cNvSpPr/>
            <p:nvPr/>
          </p:nvSpPr>
          <p:spPr>
            <a:xfrm>
              <a:off x="49149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8" name="Oval 477"/>
            <p:cNvSpPr/>
            <p:nvPr/>
          </p:nvSpPr>
          <p:spPr>
            <a:xfrm>
              <a:off x="49149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9" name="Oval 478"/>
            <p:cNvSpPr/>
            <p:nvPr/>
          </p:nvSpPr>
          <p:spPr>
            <a:xfrm>
              <a:off x="82677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0" name="Oval 479"/>
            <p:cNvSpPr/>
            <p:nvPr/>
          </p:nvSpPr>
          <p:spPr>
            <a:xfrm>
              <a:off x="82677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1" name="Oval 480"/>
            <p:cNvSpPr/>
            <p:nvPr/>
          </p:nvSpPr>
          <p:spPr>
            <a:xfrm>
              <a:off x="82677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2" name="Oval 481"/>
            <p:cNvSpPr/>
            <p:nvPr/>
          </p:nvSpPr>
          <p:spPr>
            <a:xfrm>
              <a:off x="56388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3" name="Oval 482"/>
            <p:cNvSpPr/>
            <p:nvPr/>
          </p:nvSpPr>
          <p:spPr>
            <a:xfrm>
              <a:off x="65532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4" name="Oval 483"/>
            <p:cNvSpPr/>
            <p:nvPr/>
          </p:nvSpPr>
          <p:spPr>
            <a:xfrm>
              <a:off x="74676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p:cNvSpPr/>
            <p:nvPr/>
          </p:nvSpPr>
          <p:spPr>
            <a:xfrm>
              <a:off x="56388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6" name="Oval 485"/>
            <p:cNvSpPr/>
            <p:nvPr/>
          </p:nvSpPr>
          <p:spPr>
            <a:xfrm>
              <a:off x="65532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7" name="Oval 486"/>
            <p:cNvSpPr/>
            <p:nvPr/>
          </p:nvSpPr>
          <p:spPr>
            <a:xfrm>
              <a:off x="74676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8" name="Oval 487"/>
            <p:cNvSpPr/>
            <p:nvPr/>
          </p:nvSpPr>
          <p:spPr>
            <a:xfrm>
              <a:off x="82677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9" name="Oval 488"/>
            <p:cNvSpPr/>
            <p:nvPr/>
          </p:nvSpPr>
          <p:spPr>
            <a:xfrm>
              <a:off x="49149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p:cNvSpPr/>
            <p:nvPr/>
          </p:nvSpPr>
          <p:spPr>
            <a:xfrm>
              <a:off x="49149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1" name="Oval 490"/>
            <p:cNvSpPr/>
            <p:nvPr/>
          </p:nvSpPr>
          <p:spPr>
            <a:xfrm>
              <a:off x="82677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2" name="Straight Connector 491"/>
            <p:cNvCxnSpPr>
              <a:stCxn id="490" idx="5"/>
              <a:endCxn id="467" idx="1"/>
            </p:cNvCxnSpPr>
            <p:nvPr/>
          </p:nvCxnSpPr>
          <p:spPr>
            <a:xfrm>
              <a:off x="4979941" y="1360441"/>
              <a:ext cx="670018" cy="746218"/>
            </a:xfrm>
            <a:prstGeom prst="line">
              <a:avLst/>
            </a:prstGeom>
          </p:spPr>
          <p:style>
            <a:lnRef idx="1">
              <a:schemeClr val="dk1"/>
            </a:lnRef>
            <a:fillRef idx="0">
              <a:schemeClr val="dk1"/>
            </a:fillRef>
            <a:effectRef idx="0">
              <a:schemeClr val="dk1"/>
            </a:effectRef>
            <a:fontRef idx="minor">
              <a:schemeClr val="tx1"/>
            </a:fontRef>
          </p:style>
        </p:cxnSp>
        <p:cxnSp>
          <p:nvCxnSpPr>
            <p:cNvPr id="493" name="Straight Connector 492"/>
            <p:cNvCxnSpPr>
              <a:stCxn id="482" idx="5"/>
              <a:endCxn id="470" idx="1"/>
            </p:cNvCxnSpPr>
            <p:nvPr/>
          </p:nvCxnSpPr>
          <p:spPr>
            <a:xfrm>
              <a:off x="57038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494" name="Straight Connector 493"/>
            <p:cNvCxnSpPr>
              <a:stCxn id="467" idx="6"/>
              <a:endCxn id="470" idx="2"/>
            </p:cNvCxnSpPr>
            <p:nvPr/>
          </p:nvCxnSpPr>
          <p:spPr>
            <a:xfrm>
              <a:off x="57150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495" name="Straight Connector 494"/>
            <p:cNvCxnSpPr>
              <a:stCxn id="476" idx="6"/>
              <a:endCxn id="467" idx="2"/>
            </p:cNvCxnSpPr>
            <p:nvPr/>
          </p:nvCxnSpPr>
          <p:spPr>
            <a:xfrm>
              <a:off x="4991100" y="21336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96" name="Straight Connector 495"/>
            <p:cNvCxnSpPr>
              <a:stCxn id="490" idx="4"/>
              <a:endCxn id="476" idx="0"/>
            </p:cNvCxnSpPr>
            <p:nvPr/>
          </p:nvCxnSpPr>
          <p:spPr>
            <a:xfrm>
              <a:off x="49530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97" name="Straight Connector 496"/>
            <p:cNvCxnSpPr>
              <a:stCxn id="490" idx="6"/>
              <a:endCxn id="482" idx="2"/>
            </p:cNvCxnSpPr>
            <p:nvPr/>
          </p:nvCxnSpPr>
          <p:spPr>
            <a:xfrm>
              <a:off x="4991100" y="13335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498" name="Straight Connector 497"/>
            <p:cNvCxnSpPr>
              <a:stCxn id="482" idx="4"/>
              <a:endCxn id="467" idx="0"/>
            </p:cNvCxnSpPr>
            <p:nvPr/>
          </p:nvCxnSpPr>
          <p:spPr>
            <a:xfrm>
              <a:off x="56769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499" name="Straight Connector 498"/>
            <p:cNvCxnSpPr>
              <a:stCxn id="482" idx="6"/>
              <a:endCxn id="483" idx="2"/>
            </p:cNvCxnSpPr>
            <p:nvPr/>
          </p:nvCxnSpPr>
          <p:spPr>
            <a:xfrm>
              <a:off x="57150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00" name="Straight Connector 499"/>
            <p:cNvCxnSpPr>
              <a:stCxn id="466" idx="0"/>
              <a:endCxn id="484" idx="2"/>
            </p:cNvCxnSpPr>
            <p:nvPr/>
          </p:nvCxnSpPr>
          <p:spPr>
            <a:xfrm>
              <a:off x="66294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01" name="Straight Connector 500"/>
            <p:cNvCxnSpPr>
              <a:stCxn id="484" idx="6"/>
              <a:endCxn id="491" idx="2"/>
            </p:cNvCxnSpPr>
            <p:nvPr/>
          </p:nvCxnSpPr>
          <p:spPr>
            <a:xfrm>
              <a:off x="7543800" y="13335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02" name="Straight Connector 501"/>
            <p:cNvCxnSpPr>
              <a:stCxn id="483" idx="4"/>
              <a:endCxn id="470" idx="0"/>
            </p:cNvCxnSpPr>
            <p:nvPr/>
          </p:nvCxnSpPr>
          <p:spPr>
            <a:xfrm>
              <a:off x="65913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a:xfrm>
              <a:off x="75057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04" name="Straight Connector 503"/>
            <p:cNvCxnSpPr>
              <a:stCxn id="491" idx="4"/>
              <a:endCxn id="479" idx="0"/>
            </p:cNvCxnSpPr>
            <p:nvPr/>
          </p:nvCxnSpPr>
          <p:spPr>
            <a:xfrm>
              <a:off x="83058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05" name="Straight Connector 504"/>
            <p:cNvCxnSpPr>
              <a:stCxn id="483" idx="5"/>
              <a:endCxn id="473" idx="1"/>
            </p:cNvCxnSpPr>
            <p:nvPr/>
          </p:nvCxnSpPr>
          <p:spPr>
            <a:xfrm>
              <a:off x="66182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506" name="Straight Connector 505"/>
            <p:cNvCxnSpPr>
              <a:stCxn id="484" idx="5"/>
              <a:endCxn id="479" idx="1"/>
            </p:cNvCxnSpPr>
            <p:nvPr/>
          </p:nvCxnSpPr>
          <p:spPr>
            <a:xfrm>
              <a:off x="7532641" y="1360441"/>
              <a:ext cx="746218" cy="746218"/>
            </a:xfrm>
            <a:prstGeom prst="line">
              <a:avLst/>
            </a:prstGeom>
          </p:spPr>
          <p:style>
            <a:lnRef idx="1">
              <a:schemeClr val="dk1"/>
            </a:lnRef>
            <a:fillRef idx="0">
              <a:schemeClr val="dk1"/>
            </a:fillRef>
            <a:effectRef idx="0">
              <a:schemeClr val="dk1"/>
            </a:effectRef>
            <a:fontRef idx="minor">
              <a:schemeClr val="tx1"/>
            </a:fontRef>
          </p:style>
        </p:cxnSp>
        <p:cxnSp>
          <p:nvCxnSpPr>
            <p:cNvPr id="507" name="Straight Connector 506"/>
            <p:cNvCxnSpPr>
              <a:stCxn id="470" idx="6"/>
              <a:endCxn id="473" idx="2"/>
            </p:cNvCxnSpPr>
            <p:nvPr/>
          </p:nvCxnSpPr>
          <p:spPr>
            <a:xfrm>
              <a:off x="66294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08" name="Straight Connector 507"/>
            <p:cNvCxnSpPr>
              <a:stCxn id="473" idx="6"/>
              <a:endCxn id="479" idx="2"/>
            </p:cNvCxnSpPr>
            <p:nvPr/>
          </p:nvCxnSpPr>
          <p:spPr>
            <a:xfrm>
              <a:off x="7543800" y="21336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09" name="Straight Connector 508"/>
            <p:cNvCxnSpPr>
              <a:stCxn id="476" idx="5"/>
              <a:endCxn id="468" idx="1"/>
            </p:cNvCxnSpPr>
            <p:nvPr/>
          </p:nvCxnSpPr>
          <p:spPr>
            <a:xfrm>
              <a:off x="4979941" y="216054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510" name="Straight Connector 509"/>
            <p:cNvCxnSpPr>
              <a:stCxn id="467" idx="5"/>
              <a:endCxn id="471" idx="0"/>
            </p:cNvCxnSpPr>
            <p:nvPr/>
          </p:nvCxnSpPr>
          <p:spPr>
            <a:xfrm>
              <a:off x="5703841" y="216054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511" name="Straight Connector 510"/>
            <p:cNvCxnSpPr>
              <a:stCxn id="468" idx="6"/>
              <a:endCxn id="471" idx="2"/>
            </p:cNvCxnSpPr>
            <p:nvPr/>
          </p:nvCxnSpPr>
          <p:spPr>
            <a:xfrm>
              <a:off x="57150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12" name="Straight Connector 511"/>
            <p:cNvCxnSpPr>
              <a:stCxn id="477" idx="6"/>
              <a:endCxn id="468" idx="2"/>
            </p:cNvCxnSpPr>
            <p:nvPr/>
          </p:nvCxnSpPr>
          <p:spPr>
            <a:xfrm>
              <a:off x="4991100" y="3048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13" name="Straight Connector 512"/>
            <p:cNvCxnSpPr>
              <a:stCxn id="476" idx="4"/>
              <a:endCxn id="477" idx="0"/>
            </p:cNvCxnSpPr>
            <p:nvPr/>
          </p:nvCxnSpPr>
          <p:spPr>
            <a:xfrm>
              <a:off x="49530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14" name="Straight Connector 513"/>
            <p:cNvCxnSpPr>
              <a:stCxn id="467" idx="4"/>
              <a:endCxn id="468" idx="0"/>
            </p:cNvCxnSpPr>
            <p:nvPr/>
          </p:nvCxnSpPr>
          <p:spPr>
            <a:xfrm>
              <a:off x="56769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15" name="Straight Connector 514"/>
            <p:cNvCxnSpPr>
              <a:stCxn id="470" idx="4"/>
              <a:endCxn id="471" idx="0"/>
            </p:cNvCxnSpPr>
            <p:nvPr/>
          </p:nvCxnSpPr>
          <p:spPr>
            <a:xfrm>
              <a:off x="65913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16" name="Straight Connector 515"/>
            <p:cNvCxnSpPr>
              <a:stCxn id="473" idx="4"/>
              <a:endCxn id="474" idx="0"/>
            </p:cNvCxnSpPr>
            <p:nvPr/>
          </p:nvCxnSpPr>
          <p:spPr>
            <a:xfrm>
              <a:off x="75057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17" name="Straight Connector 516"/>
            <p:cNvCxnSpPr>
              <a:stCxn id="479" idx="4"/>
              <a:endCxn id="480" idx="0"/>
            </p:cNvCxnSpPr>
            <p:nvPr/>
          </p:nvCxnSpPr>
          <p:spPr>
            <a:xfrm>
              <a:off x="83058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18" name="Straight Connector 517"/>
            <p:cNvCxnSpPr>
              <a:stCxn id="470" idx="5"/>
              <a:endCxn id="474" idx="1"/>
            </p:cNvCxnSpPr>
            <p:nvPr/>
          </p:nvCxnSpPr>
          <p:spPr>
            <a:xfrm>
              <a:off x="6618241" y="216054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519" name="Straight Connector 518"/>
            <p:cNvCxnSpPr>
              <a:stCxn id="473" idx="5"/>
              <a:endCxn id="480" idx="1"/>
            </p:cNvCxnSpPr>
            <p:nvPr/>
          </p:nvCxnSpPr>
          <p:spPr>
            <a:xfrm>
              <a:off x="7532641" y="2160541"/>
              <a:ext cx="746218" cy="860518"/>
            </a:xfrm>
            <a:prstGeom prst="line">
              <a:avLst/>
            </a:prstGeom>
          </p:spPr>
          <p:style>
            <a:lnRef idx="1">
              <a:schemeClr val="dk1"/>
            </a:lnRef>
            <a:fillRef idx="0">
              <a:schemeClr val="dk1"/>
            </a:fillRef>
            <a:effectRef idx="0">
              <a:schemeClr val="dk1"/>
            </a:effectRef>
            <a:fontRef idx="minor">
              <a:schemeClr val="tx1"/>
            </a:fontRef>
          </p:style>
        </p:cxnSp>
        <p:cxnSp>
          <p:nvCxnSpPr>
            <p:cNvPr id="520" name="Straight Connector 519"/>
            <p:cNvCxnSpPr>
              <a:stCxn id="471" idx="6"/>
              <a:endCxn id="474" idx="2"/>
            </p:cNvCxnSpPr>
            <p:nvPr/>
          </p:nvCxnSpPr>
          <p:spPr>
            <a:xfrm>
              <a:off x="66294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21" name="Straight Connector 520"/>
            <p:cNvCxnSpPr>
              <a:stCxn id="474" idx="6"/>
              <a:endCxn id="480" idx="2"/>
            </p:cNvCxnSpPr>
            <p:nvPr/>
          </p:nvCxnSpPr>
          <p:spPr>
            <a:xfrm>
              <a:off x="7543800" y="30480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22" name="Straight Connector 521"/>
            <p:cNvCxnSpPr/>
            <p:nvPr/>
          </p:nvCxnSpPr>
          <p:spPr>
            <a:xfrm>
              <a:off x="4979941" y="308283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523" name="Straight Connector 522"/>
            <p:cNvCxnSpPr/>
            <p:nvPr/>
          </p:nvCxnSpPr>
          <p:spPr>
            <a:xfrm>
              <a:off x="5703841" y="308283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524" name="Straight Connector 523"/>
            <p:cNvCxnSpPr/>
            <p:nvPr/>
          </p:nvCxnSpPr>
          <p:spPr>
            <a:xfrm>
              <a:off x="57150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25" name="Straight Connector 524"/>
            <p:cNvCxnSpPr/>
            <p:nvPr/>
          </p:nvCxnSpPr>
          <p:spPr>
            <a:xfrm>
              <a:off x="4991100" y="397029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26" name="Straight Connector 525"/>
            <p:cNvCxnSpPr/>
            <p:nvPr/>
          </p:nvCxnSpPr>
          <p:spPr>
            <a:xfrm>
              <a:off x="49530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27" name="Straight Connector 526"/>
            <p:cNvCxnSpPr/>
            <p:nvPr/>
          </p:nvCxnSpPr>
          <p:spPr>
            <a:xfrm>
              <a:off x="56769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28" name="Straight Connector 527"/>
            <p:cNvCxnSpPr/>
            <p:nvPr/>
          </p:nvCxnSpPr>
          <p:spPr>
            <a:xfrm>
              <a:off x="65913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29" name="Straight Connector 528"/>
            <p:cNvCxnSpPr/>
            <p:nvPr/>
          </p:nvCxnSpPr>
          <p:spPr>
            <a:xfrm>
              <a:off x="75057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30" name="Straight Connector 529"/>
            <p:cNvCxnSpPr/>
            <p:nvPr/>
          </p:nvCxnSpPr>
          <p:spPr>
            <a:xfrm>
              <a:off x="83058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31" name="Straight Connector 530"/>
            <p:cNvCxnSpPr/>
            <p:nvPr/>
          </p:nvCxnSpPr>
          <p:spPr>
            <a:xfrm>
              <a:off x="6618241" y="308283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532" name="Straight Connector 531"/>
            <p:cNvCxnSpPr>
              <a:endCxn id="481" idx="1"/>
            </p:cNvCxnSpPr>
            <p:nvPr/>
          </p:nvCxnSpPr>
          <p:spPr>
            <a:xfrm>
              <a:off x="7532641" y="3082831"/>
              <a:ext cx="746218" cy="852628"/>
            </a:xfrm>
            <a:prstGeom prst="line">
              <a:avLst/>
            </a:prstGeom>
          </p:spPr>
          <p:style>
            <a:lnRef idx="1">
              <a:schemeClr val="dk1"/>
            </a:lnRef>
            <a:fillRef idx="0">
              <a:schemeClr val="dk1"/>
            </a:fillRef>
            <a:effectRef idx="0">
              <a:schemeClr val="dk1"/>
            </a:effectRef>
            <a:fontRef idx="minor">
              <a:schemeClr val="tx1"/>
            </a:fontRef>
          </p:style>
        </p:cxnSp>
        <p:cxnSp>
          <p:nvCxnSpPr>
            <p:cNvPr id="533" name="Straight Connector 532"/>
            <p:cNvCxnSpPr/>
            <p:nvPr/>
          </p:nvCxnSpPr>
          <p:spPr>
            <a:xfrm>
              <a:off x="66294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34" name="Straight Connector 533"/>
            <p:cNvCxnSpPr/>
            <p:nvPr/>
          </p:nvCxnSpPr>
          <p:spPr>
            <a:xfrm>
              <a:off x="7543800" y="397029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35" name="Straight Connector 534"/>
            <p:cNvCxnSpPr>
              <a:stCxn id="478" idx="5"/>
              <a:endCxn id="485" idx="1"/>
            </p:cNvCxnSpPr>
            <p:nvPr/>
          </p:nvCxnSpPr>
          <p:spPr>
            <a:xfrm>
              <a:off x="4979941" y="3989341"/>
              <a:ext cx="670018" cy="555718"/>
            </a:xfrm>
            <a:prstGeom prst="line">
              <a:avLst/>
            </a:prstGeom>
          </p:spPr>
          <p:style>
            <a:lnRef idx="1">
              <a:schemeClr val="dk1"/>
            </a:lnRef>
            <a:fillRef idx="0">
              <a:schemeClr val="dk1"/>
            </a:fillRef>
            <a:effectRef idx="0">
              <a:schemeClr val="dk1"/>
            </a:effectRef>
            <a:fontRef idx="minor">
              <a:schemeClr val="tx1"/>
            </a:fontRef>
          </p:style>
        </p:cxnSp>
        <p:cxnSp>
          <p:nvCxnSpPr>
            <p:cNvPr id="536" name="Straight Connector 535"/>
            <p:cNvCxnSpPr>
              <a:stCxn id="469" idx="5"/>
              <a:endCxn id="486" idx="1"/>
            </p:cNvCxnSpPr>
            <p:nvPr/>
          </p:nvCxnSpPr>
          <p:spPr>
            <a:xfrm>
              <a:off x="57038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537" name="Straight Connector 536"/>
            <p:cNvCxnSpPr>
              <a:stCxn id="485" idx="6"/>
              <a:endCxn id="486" idx="2"/>
            </p:cNvCxnSpPr>
            <p:nvPr/>
          </p:nvCxnSpPr>
          <p:spPr>
            <a:xfrm>
              <a:off x="57150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38" name="Straight Connector 537"/>
            <p:cNvCxnSpPr>
              <a:stCxn id="489" idx="6"/>
              <a:endCxn id="485" idx="2"/>
            </p:cNvCxnSpPr>
            <p:nvPr/>
          </p:nvCxnSpPr>
          <p:spPr>
            <a:xfrm>
              <a:off x="4991100" y="4572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39" name="Straight Connector 538"/>
            <p:cNvCxnSpPr>
              <a:stCxn id="478" idx="4"/>
              <a:endCxn id="489" idx="0"/>
            </p:cNvCxnSpPr>
            <p:nvPr/>
          </p:nvCxnSpPr>
          <p:spPr>
            <a:xfrm>
              <a:off x="49530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540" name="Straight Connector 539"/>
            <p:cNvCxnSpPr>
              <a:stCxn id="469" idx="4"/>
              <a:endCxn id="485" idx="0"/>
            </p:cNvCxnSpPr>
            <p:nvPr/>
          </p:nvCxnSpPr>
          <p:spPr>
            <a:xfrm>
              <a:off x="56769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541" name="Straight Connector 540"/>
            <p:cNvCxnSpPr>
              <a:stCxn id="472" idx="4"/>
              <a:endCxn id="486" idx="0"/>
            </p:cNvCxnSpPr>
            <p:nvPr/>
          </p:nvCxnSpPr>
          <p:spPr>
            <a:xfrm>
              <a:off x="65913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542" name="Straight Connector 541"/>
            <p:cNvCxnSpPr>
              <a:stCxn id="475" idx="4"/>
              <a:endCxn id="487" idx="0"/>
            </p:cNvCxnSpPr>
            <p:nvPr/>
          </p:nvCxnSpPr>
          <p:spPr>
            <a:xfrm>
              <a:off x="75057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543" name="Straight Connector 542"/>
            <p:cNvCxnSpPr>
              <a:stCxn id="481" idx="4"/>
              <a:endCxn id="488" idx="0"/>
            </p:cNvCxnSpPr>
            <p:nvPr/>
          </p:nvCxnSpPr>
          <p:spPr>
            <a:xfrm>
              <a:off x="83058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544" name="Straight Connector 543"/>
            <p:cNvCxnSpPr>
              <a:stCxn id="472" idx="5"/>
              <a:endCxn id="487" idx="1"/>
            </p:cNvCxnSpPr>
            <p:nvPr/>
          </p:nvCxnSpPr>
          <p:spPr>
            <a:xfrm>
              <a:off x="66182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545" name="Straight Connector 544"/>
            <p:cNvCxnSpPr>
              <a:stCxn id="475" idx="5"/>
              <a:endCxn id="488" idx="1"/>
            </p:cNvCxnSpPr>
            <p:nvPr/>
          </p:nvCxnSpPr>
          <p:spPr>
            <a:xfrm>
              <a:off x="7532641" y="3989341"/>
              <a:ext cx="746218" cy="555718"/>
            </a:xfrm>
            <a:prstGeom prst="line">
              <a:avLst/>
            </a:prstGeom>
          </p:spPr>
          <p:style>
            <a:lnRef idx="1">
              <a:schemeClr val="dk1"/>
            </a:lnRef>
            <a:fillRef idx="0">
              <a:schemeClr val="dk1"/>
            </a:fillRef>
            <a:effectRef idx="0">
              <a:schemeClr val="dk1"/>
            </a:effectRef>
            <a:fontRef idx="minor">
              <a:schemeClr val="tx1"/>
            </a:fontRef>
          </p:style>
        </p:cxnSp>
        <p:cxnSp>
          <p:nvCxnSpPr>
            <p:cNvPr id="546" name="Straight Connector 545"/>
            <p:cNvCxnSpPr>
              <a:stCxn id="486" idx="6"/>
              <a:endCxn id="487" idx="2"/>
            </p:cNvCxnSpPr>
            <p:nvPr/>
          </p:nvCxnSpPr>
          <p:spPr>
            <a:xfrm>
              <a:off x="66294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47" name="Straight Connector 546"/>
            <p:cNvCxnSpPr>
              <a:stCxn id="487" idx="6"/>
              <a:endCxn id="488" idx="2"/>
            </p:cNvCxnSpPr>
            <p:nvPr/>
          </p:nvCxnSpPr>
          <p:spPr>
            <a:xfrm>
              <a:off x="7543800" y="4572000"/>
              <a:ext cx="723900" cy="0"/>
            </a:xfrm>
            <a:prstGeom prst="line">
              <a:avLst/>
            </a:prstGeom>
          </p:spPr>
          <p:style>
            <a:lnRef idx="1">
              <a:schemeClr val="dk1"/>
            </a:lnRef>
            <a:fillRef idx="0">
              <a:schemeClr val="dk1"/>
            </a:fillRef>
            <a:effectRef idx="0">
              <a:schemeClr val="dk1"/>
            </a:effectRef>
            <a:fontRef idx="minor">
              <a:schemeClr val="tx1"/>
            </a:fontRef>
          </p:style>
        </p:cxnSp>
      </p:grpSp>
      <p:grpSp>
        <p:nvGrpSpPr>
          <p:cNvPr id="548" name="Group 547"/>
          <p:cNvGrpSpPr>
            <a:grpSpLocks/>
          </p:cNvGrpSpPr>
          <p:nvPr/>
        </p:nvGrpSpPr>
        <p:grpSpPr>
          <a:xfrm>
            <a:off x="6610349" y="981075"/>
            <a:ext cx="1714500" cy="1657350"/>
            <a:chOff x="4914900" y="1295400"/>
            <a:chExt cx="3429000" cy="3314700"/>
          </a:xfrm>
        </p:grpSpPr>
        <p:sp>
          <p:nvSpPr>
            <p:cNvPr id="549" name="Rectangle 548"/>
            <p:cNvSpPr/>
            <p:nvPr/>
          </p:nvSpPr>
          <p:spPr>
            <a:xfrm>
              <a:off x="4953000" y="133350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p:cNvSpPr/>
            <p:nvPr/>
          </p:nvSpPr>
          <p:spPr>
            <a:xfrm>
              <a:off x="56388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1" name="Oval 550"/>
            <p:cNvSpPr/>
            <p:nvPr/>
          </p:nvSpPr>
          <p:spPr>
            <a:xfrm>
              <a:off x="56388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2" name="Oval 551"/>
            <p:cNvSpPr/>
            <p:nvPr/>
          </p:nvSpPr>
          <p:spPr>
            <a:xfrm>
              <a:off x="56388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3" name="Oval 552"/>
            <p:cNvSpPr/>
            <p:nvPr/>
          </p:nvSpPr>
          <p:spPr>
            <a:xfrm>
              <a:off x="65532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4" name="Oval 553"/>
            <p:cNvSpPr/>
            <p:nvPr/>
          </p:nvSpPr>
          <p:spPr>
            <a:xfrm>
              <a:off x="65532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5" name="Oval 554"/>
            <p:cNvSpPr/>
            <p:nvPr/>
          </p:nvSpPr>
          <p:spPr>
            <a:xfrm>
              <a:off x="65532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6" name="Oval 555"/>
            <p:cNvSpPr/>
            <p:nvPr/>
          </p:nvSpPr>
          <p:spPr>
            <a:xfrm>
              <a:off x="74676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7" name="Oval 556"/>
            <p:cNvSpPr/>
            <p:nvPr/>
          </p:nvSpPr>
          <p:spPr>
            <a:xfrm>
              <a:off x="74676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8" name="Oval 557"/>
            <p:cNvSpPr/>
            <p:nvPr/>
          </p:nvSpPr>
          <p:spPr>
            <a:xfrm>
              <a:off x="74676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9" name="Oval 558"/>
            <p:cNvSpPr/>
            <p:nvPr/>
          </p:nvSpPr>
          <p:spPr>
            <a:xfrm>
              <a:off x="49149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0" name="Oval 559"/>
            <p:cNvSpPr/>
            <p:nvPr/>
          </p:nvSpPr>
          <p:spPr>
            <a:xfrm>
              <a:off x="49149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1" name="Oval 560"/>
            <p:cNvSpPr/>
            <p:nvPr/>
          </p:nvSpPr>
          <p:spPr>
            <a:xfrm>
              <a:off x="49149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2" name="Oval 561"/>
            <p:cNvSpPr/>
            <p:nvPr/>
          </p:nvSpPr>
          <p:spPr>
            <a:xfrm>
              <a:off x="82677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3" name="Oval 562"/>
            <p:cNvSpPr/>
            <p:nvPr/>
          </p:nvSpPr>
          <p:spPr>
            <a:xfrm>
              <a:off x="82677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4" name="Oval 563"/>
            <p:cNvSpPr/>
            <p:nvPr/>
          </p:nvSpPr>
          <p:spPr>
            <a:xfrm>
              <a:off x="82677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5" name="Oval 564"/>
            <p:cNvSpPr/>
            <p:nvPr/>
          </p:nvSpPr>
          <p:spPr>
            <a:xfrm>
              <a:off x="56388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6" name="Oval 565"/>
            <p:cNvSpPr/>
            <p:nvPr/>
          </p:nvSpPr>
          <p:spPr>
            <a:xfrm>
              <a:off x="65532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7" name="Oval 566"/>
            <p:cNvSpPr/>
            <p:nvPr/>
          </p:nvSpPr>
          <p:spPr>
            <a:xfrm>
              <a:off x="74676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8" name="Oval 567"/>
            <p:cNvSpPr/>
            <p:nvPr/>
          </p:nvSpPr>
          <p:spPr>
            <a:xfrm>
              <a:off x="56388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9" name="Oval 568"/>
            <p:cNvSpPr/>
            <p:nvPr/>
          </p:nvSpPr>
          <p:spPr>
            <a:xfrm>
              <a:off x="65532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0" name="Oval 569"/>
            <p:cNvSpPr/>
            <p:nvPr/>
          </p:nvSpPr>
          <p:spPr>
            <a:xfrm>
              <a:off x="74676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1" name="Oval 570"/>
            <p:cNvSpPr/>
            <p:nvPr/>
          </p:nvSpPr>
          <p:spPr>
            <a:xfrm>
              <a:off x="82677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2" name="Oval 571"/>
            <p:cNvSpPr/>
            <p:nvPr/>
          </p:nvSpPr>
          <p:spPr>
            <a:xfrm>
              <a:off x="49149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3" name="Oval 572"/>
            <p:cNvSpPr/>
            <p:nvPr/>
          </p:nvSpPr>
          <p:spPr>
            <a:xfrm>
              <a:off x="49149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4" name="Oval 573"/>
            <p:cNvSpPr/>
            <p:nvPr/>
          </p:nvSpPr>
          <p:spPr>
            <a:xfrm>
              <a:off x="82677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75" name="Straight Connector 574"/>
            <p:cNvCxnSpPr>
              <a:stCxn id="573" idx="5"/>
              <a:endCxn id="550" idx="1"/>
            </p:cNvCxnSpPr>
            <p:nvPr/>
          </p:nvCxnSpPr>
          <p:spPr>
            <a:xfrm>
              <a:off x="4979941" y="1360441"/>
              <a:ext cx="670018" cy="746218"/>
            </a:xfrm>
            <a:prstGeom prst="line">
              <a:avLst/>
            </a:prstGeom>
          </p:spPr>
          <p:style>
            <a:lnRef idx="1">
              <a:schemeClr val="dk1"/>
            </a:lnRef>
            <a:fillRef idx="0">
              <a:schemeClr val="dk1"/>
            </a:fillRef>
            <a:effectRef idx="0">
              <a:schemeClr val="dk1"/>
            </a:effectRef>
            <a:fontRef idx="minor">
              <a:schemeClr val="tx1"/>
            </a:fontRef>
          </p:style>
        </p:cxnSp>
        <p:cxnSp>
          <p:nvCxnSpPr>
            <p:cNvPr id="576" name="Straight Connector 575"/>
            <p:cNvCxnSpPr>
              <a:stCxn id="565" idx="5"/>
              <a:endCxn id="553" idx="1"/>
            </p:cNvCxnSpPr>
            <p:nvPr/>
          </p:nvCxnSpPr>
          <p:spPr>
            <a:xfrm>
              <a:off x="57038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577" name="Straight Connector 576"/>
            <p:cNvCxnSpPr>
              <a:stCxn id="550" idx="6"/>
              <a:endCxn id="553" idx="2"/>
            </p:cNvCxnSpPr>
            <p:nvPr/>
          </p:nvCxnSpPr>
          <p:spPr>
            <a:xfrm>
              <a:off x="57150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78" name="Straight Connector 577"/>
            <p:cNvCxnSpPr>
              <a:stCxn id="559" idx="6"/>
              <a:endCxn id="550" idx="2"/>
            </p:cNvCxnSpPr>
            <p:nvPr/>
          </p:nvCxnSpPr>
          <p:spPr>
            <a:xfrm>
              <a:off x="4991100" y="21336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79" name="Straight Connector 578"/>
            <p:cNvCxnSpPr>
              <a:stCxn id="573" idx="4"/>
              <a:endCxn id="559" idx="0"/>
            </p:cNvCxnSpPr>
            <p:nvPr/>
          </p:nvCxnSpPr>
          <p:spPr>
            <a:xfrm>
              <a:off x="49530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80" name="Straight Connector 579"/>
            <p:cNvCxnSpPr>
              <a:stCxn id="573" idx="6"/>
              <a:endCxn id="565" idx="2"/>
            </p:cNvCxnSpPr>
            <p:nvPr/>
          </p:nvCxnSpPr>
          <p:spPr>
            <a:xfrm>
              <a:off x="4991100" y="13335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81" name="Straight Connector 580"/>
            <p:cNvCxnSpPr>
              <a:stCxn id="565" idx="4"/>
              <a:endCxn id="550" idx="0"/>
            </p:cNvCxnSpPr>
            <p:nvPr/>
          </p:nvCxnSpPr>
          <p:spPr>
            <a:xfrm>
              <a:off x="56769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82" name="Straight Connector 581"/>
            <p:cNvCxnSpPr>
              <a:stCxn id="565" idx="6"/>
              <a:endCxn id="566" idx="2"/>
            </p:cNvCxnSpPr>
            <p:nvPr/>
          </p:nvCxnSpPr>
          <p:spPr>
            <a:xfrm>
              <a:off x="57150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83" name="Straight Connector 582"/>
            <p:cNvCxnSpPr>
              <a:stCxn id="549" idx="0"/>
              <a:endCxn id="567" idx="2"/>
            </p:cNvCxnSpPr>
            <p:nvPr/>
          </p:nvCxnSpPr>
          <p:spPr>
            <a:xfrm>
              <a:off x="66294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84" name="Straight Connector 583"/>
            <p:cNvCxnSpPr>
              <a:stCxn id="567" idx="6"/>
              <a:endCxn id="574" idx="2"/>
            </p:cNvCxnSpPr>
            <p:nvPr/>
          </p:nvCxnSpPr>
          <p:spPr>
            <a:xfrm>
              <a:off x="7543800" y="13335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85" name="Straight Connector 584"/>
            <p:cNvCxnSpPr>
              <a:stCxn id="566" idx="4"/>
              <a:endCxn id="553" idx="0"/>
            </p:cNvCxnSpPr>
            <p:nvPr/>
          </p:nvCxnSpPr>
          <p:spPr>
            <a:xfrm>
              <a:off x="65913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86" name="Straight Connector 585"/>
            <p:cNvCxnSpPr/>
            <p:nvPr/>
          </p:nvCxnSpPr>
          <p:spPr>
            <a:xfrm>
              <a:off x="75057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87" name="Straight Connector 586"/>
            <p:cNvCxnSpPr>
              <a:stCxn id="574" idx="4"/>
              <a:endCxn id="562" idx="0"/>
            </p:cNvCxnSpPr>
            <p:nvPr/>
          </p:nvCxnSpPr>
          <p:spPr>
            <a:xfrm>
              <a:off x="83058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588" name="Straight Connector 587"/>
            <p:cNvCxnSpPr>
              <a:stCxn id="566" idx="5"/>
              <a:endCxn id="556" idx="1"/>
            </p:cNvCxnSpPr>
            <p:nvPr/>
          </p:nvCxnSpPr>
          <p:spPr>
            <a:xfrm>
              <a:off x="66182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589" name="Straight Connector 588"/>
            <p:cNvCxnSpPr>
              <a:stCxn id="567" idx="5"/>
              <a:endCxn id="562" idx="1"/>
            </p:cNvCxnSpPr>
            <p:nvPr/>
          </p:nvCxnSpPr>
          <p:spPr>
            <a:xfrm>
              <a:off x="7532641" y="1360441"/>
              <a:ext cx="746218" cy="746218"/>
            </a:xfrm>
            <a:prstGeom prst="line">
              <a:avLst/>
            </a:prstGeom>
          </p:spPr>
          <p:style>
            <a:lnRef idx="1">
              <a:schemeClr val="dk1"/>
            </a:lnRef>
            <a:fillRef idx="0">
              <a:schemeClr val="dk1"/>
            </a:fillRef>
            <a:effectRef idx="0">
              <a:schemeClr val="dk1"/>
            </a:effectRef>
            <a:fontRef idx="minor">
              <a:schemeClr val="tx1"/>
            </a:fontRef>
          </p:style>
        </p:cxnSp>
        <p:cxnSp>
          <p:nvCxnSpPr>
            <p:cNvPr id="590" name="Straight Connector 589"/>
            <p:cNvCxnSpPr>
              <a:stCxn id="553" idx="6"/>
              <a:endCxn id="556" idx="2"/>
            </p:cNvCxnSpPr>
            <p:nvPr/>
          </p:nvCxnSpPr>
          <p:spPr>
            <a:xfrm>
              <a:off x="66294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91" name="Straight Connector 590"/>
            <p:cNvCxnSpPr>
              <a:stCxn id="556" idx="6"/>
              <a:endCxn id="562" idx="2"/>
            </p:cNvCxnSpPr>
            <p:nvPr/>
          </p:nvCxnSpPr>
          <p:spPr>
            <a:xfrm>
              <a:off x="7543800" y="21336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592" name="Straight Connector 591"/>
            <p:cNvCxnSpPr>
              <a:stCxn id="559" idx="5"/>
              <a:endCxn id="551" idx="1"/>
            </p:cNvCxnSpPr>
            <p:nvPr/>
          </p:nvCxnSpPr>
          <p:spPr>
            <a:xfrm>
              <a:off x="4979941" y="216054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593" name="Straight Connector 592"/>
            <p:cNvCxnSpPr>
              <a:stCxn id="550" idx="5"/>
              <a:endCxn id="554" idx="0"/>
            </p:cNvCxnSpPr>
            <p:nvPr/>
          </p:nvCxnSpPr>
          <p:spPr>
            <a:xfrm>
              <a:off x="5703841" y="216054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594" name="Straight Connector 593"/>
            <p:cNvCxnSpPr>
              <a:stCxn id="551" idx="6"/>
              <a:endCxn id="554" idx="2"/>
            </p:cNvCxnSpPr>
            <p:nvPr/>
          </p:nvCxnSpPr>
          <p:spPr>
            <a:xfrm>
              <a:off x="57150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95" name="Straight Connector 594"/>
            <p:cNvCxnSpPr>
              <a:stCxn id="560" idx="6"/>
              <a:endCxn id="551" idx="2"/>
            </p:cNvCxnSpPr>
            <p:nvPr/>
          </p:nvCxnSpPr>
          <p:spPr>
            <a:xfrm>
              <a:off x="4991100" y="3048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596" name="Straight Connector 595"/>
            <p:cNvCxnSpPr>
              <a:stCxn id="559" idx="4"/>
              <a:endCxn id="560" idx="0"/>
            </p:cNvCxnSpPr>
            <p:nvPr/>
          </p:nvCxnSpPr>
          <p:spPr>
            <a:xfrm>
              <a:off x="49530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97" name="Straight Connector 596"/>
            <p:cNvCxnSpPr>
              <a:stCxn id="550" idx="4"/>
              <a:endCxn id="551" idx="0"/>
            </p:cNvCxnSpPr>
            <p:nvPr/>
          </p:nvCxnSpPr>
          <p:spPr>
            <a:xfrm>
              <a:off x="56769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98" name="Straight Connector 597"/>
            <p:cNvCxnSpPr>
              <a:stCxn id="553" idx="4"/>
              <a:endCxn id="554" idx="0"/>
            </p:cNvCxnSpPr>
            <p:nvPr/>
          </p:nvCxnSpPr>
          <p:spPr>
            <a:xfrm>
              <a:off x="65913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599" name="Straight Connector 598"/>
            <p:cNvCxnSpPr>
              <a:stCxn id="556" idx="4"/>
              <a:endCxn id="557" idx="0"/>
            </p:cNvCxnSpPr>
            <p:nvPr/>
          </p:nvCxnSpPr>
          <p:spPr>
            <a:xfrm>
              <a:off x="75057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00" name="Straight Connector 599"/>
            <p:cNvCxnSpPr>
              <a:stCxn id="562" idx="4"/>
              <a:endCxn id="563" idx="0"/>
            </p:cNvCxnSpPr>
            <p:nvPr/>
          </p:nvCxnSpPr>
          <p:spPr>
            <a:xfrm>
              <a:off x="83058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01" name="Straight Connector 600"/>
            <p:cNvCxnSpPr>
              <a:stCxn id="553" idx="5"/>
              <a:endCxn id="557" idx="1"/>
            </p:cNvCxnSpPr>
            <p:nvPr/>
          </p:nvCxnSpPr>
          <p:spPr>
            <a:xfrm>
              <a:off x="6618241" y="216054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602" name="Straight Connector 601"/>
            <p:cNvCxnSpPr>
              <a:stCxn id="556" idx="5"/>
              <a:endCxn id="563" idx="1"/>
            </p:cNvCxnSpPr>
            <p:nvPr/>
          </p:nvCxnSpPr>
          <p:spPr>
            <a:xfrm>
              <a:off x="7532641" y="2160541"/>
              <a:ext cx="746218" cy="860518"/>
            </a:xfrm>
            <a:prstGeom prst="line">
              <a:avLst/>
            </a:prstGeom>
          </p:spPr>
          <p:style>
            <a:lnRef idx="1">
              <a:schemeClr val="dk1"/>
            </a:lnRef>
            <a:fillRef idx="0">
              <a:schemeClr val="dk1"/>
            </a:fillRef>
            <a:effectRef idx="0">
              <a:schemeClr val="dk1"/>
            </a:effectRef>
            <a:fontRef idx="minor">
              <a:schemeClr val="tx1"/>
            </a:fontRef>
          </p:style>
        </p:cxnSp>
        <p:cxnSp>
          <p:nvCxnSpPr>
            <p:cNvPr id="603" name="Straight Connector 602"/>
            <p:cNvCxnSpPr>
              <a:stCxn id="554" idx="6"/>
              <a:endCxn id="557" idx="2"/>
            </p:cNvCxnSpPr>
            <p:nvPr/>
          </p:nvCxnSpPr>
          <p:spPr>
            <a:xfrm>
              <a:off x="66294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04" name="Straight Connector 603"/>
            <p:cNvCxnSpPr>
              <a:stCxn id="557" idx="6"/>
              <a:endCxn id="563" idx="2"/>
            </p:cNvCxnSpPr>
            <p:nvPr/>
          </p:nvCxnSpPr>
          <p:spPr>
            <a:xfrm>
              <a:off x="7543800" y="30480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605" name="Straight Connector 604"/>
            <p:cNvCxnSpPr/>
            <p:nvPr/>
          </p:nvCxnSpPr>
          <p:spPr>
            <a:xfrm>
              <a:off x="4979941" y="308283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606" name="Straight Connector 605"/>
            <p:cNvCxnSpPr/>
            <p:nvPr/>
          </p:nvCxnSpPr>
          <p:spPr>
            <a:xfrm>
              <a:off x="5703841" y="308283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607" name="Straight Connector 606"/>
            <p:cNvCxnSpPr/>
            <p:nvPr/>
          </p:nvCxnSpPr>
          <p:spPr>
            <a:xfrm>
              <a:off x="57150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08" name="Straight Connector 607"/>
            <p:cNvCxnSpPr/>
            <p:nvPr/>
          </p:nvCxnSpPr>
          <p:spPr>
            <a:xfrm>
              <a:off x="4991100" y="397029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09" name="Straight Connector 608"/>
            <p:cNvCxnSpPr/>
            <p:nvPr/>
          </p:nvCxnSpPr>
          <p:spPr>
            <a:xfrm>
              <a:off x="49530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10" name="Straight Connector 609"/>
            <p:cNvCxnSpPr/>
            <p:nvPr/>
          </p:nvCxnSpPr>
          <p:spPr>
            <a:xfrm>
              <a:off x="56769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11" name="Straight Connector 610"/>
            <p:cNvCxnSpPr/>
            <p:nvPr/>
          </p:nvCxnSpPr>
          <p:spPr>
            <a:xfrm>
              <a:off x="65913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12" name="Straight Connector 611"/>
            <p:cNvCxnSpPr/>
            <p:nvPr/>
          </p:nvCxnSpPr>
          <p:spPr>
            <a:xfrm>
              <a:off x="75057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13" name="Straight Connector 612"/>
            <p:cNvCxnSpPr/>
            <p:nvPr/>
          </p:nvCxnSpPr>
          <p:spPr>
            <a:xfrm>
              <a:off x="83058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14" name="Straight Connector 613"/>
            <p:cNvCxnSpPr/>
            <p:nvPr/>
          </p:nvCxnSpPr>
          <p:spPr>
            <a:xfrm>
              <a:off x="6618241" y="308283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615" name="Straight Connector 614"/>
            <p:cNvCxnSpPr>
              <a:endCxn id="564" idx="1"/>
            </p:cNvCxnSpPr>
            <p:nvPr/>
          </p:nvCxnSpPr>
          <p:spPr>
            <a:xfrm>
              <a:off x="7532641" y="3082831"/>
              <a:ext cx="746218" cy="852628"/>
            </a:xfrm>
            <a:prstGeom prst="line">
              <a:avLst/>
            </a:prstGeom>
          </p:spPr>
          <p:style>
            <a:lnRef idx="1">
              <a:schemeClr val="dk1"/>
            </a:lnRef>
            <a:fillRef idx="0">
              <a:schemeClr val="dk1"/>
            </a:fillRef>
            <a:effectRef idx="0">
              <a:schemeClr val="dk1"/>
            </a:effectRef>
            <a:fontRef idx="minor">
              <a:schemeClr val="tx1"/>
            </a:fontRef>
          </p:style>
        </p:cxnSp>
        <p:cxnSp>
          <p:nvCxnSpPr>
            <p:cNvPr id="616" name="Straight Connector 615"/>
            <p:cNvCxnSpPr/>
            <p:nvPr/>
          </p:nvCxnSpPr>
          <p:spPr>
            <a:xfrm>
              <a:off x="66294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17" name="Straight Connector 616"/>
            <p:cNvCxnSpPr/>
            <p:nvPr/>
          </p:nvCxnSpPr>
          <p:spPr>
            <a:xfrm>
              <a:off x="7543800" y="397029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618" name="Straight Connector 617"/>
            <p:cNvCxnSpPr>
              <a:stCxn id="561" idx="5"/>
              <a:endCxn id="568" idx="1"/>
            </p:cNvCxnSpPr>
            <p:nvPr/>
          </p:nvCxnSpPr>
          <p:spPr>
            <a:xfrm>
              <a:off x="4979941" y="3989341"/>
              <a:ext cx="670018" cy="555718"/>
            </a:xfrm>
            <a:prstGeom prst="line">
              <a:avLst/>
            </a:prstGeom>
          </p:spPr>
          <p:style>
            <a:lnRef idx="1">
              <a:schemeClr val="dk1"/>
            </a:lnRef>
            <a:fillRef idx="0">
              <a:schemeClr val="dk1"/>
            </a:fillRef>
            <a:effectRef idx="0">
              <a:schemeClr val="dk1"/>
            </a:effectRef>
            <a:fontRef idx="minor">
              <a:schemeClr val="tx1"/>
            </a:fontRef>
          </p:style>
        </p:cxnSp>
        <p:cxnSp>
          <p:nvCxnSpPr>
            <p:cNvPr id="619" name="Straight Connector 618"/>
            <p:cNvCxnSpPr>
              <a:stCxn id="552" idx="5"/>
              <a:endCxn id="569" idx="1"/>
            </p:cNvCxnSpPr>
            <p:nvPr/>
          </p:nvCxnSpPr>
          <p:spPr>
            <a:xfrm>
              <a:off x="57038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620" name="Straight Connector 619"/>
            <p:cNvCxnSpPr>
              <a:stCxn id="568" idx="6"/>
              <a:endCxn id="569" idx="2"/>
            </p:cNvCxnSpPr>
            <p:nvPr/>
          </p:nvCxnSpPr>
          <p:spPr>
            <a:xfrm>
              <a:off x="57150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21" name="Straight Connector 620"/>
            <p:cNvCxnSpPr>
              <a:stCxn id="572" idx="6"/>
              <a:endCxn id="568" idx="2"/>
            </p:cNvCxnSpPr>
            <p:nvPr/>
          </p:nvCxnSpPr>
          <p:spPr>
            <a:xfrm>
              <a:off x="4991100" y="4572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22" name="Straight Connector 621"/>
            <p:cNvCxnSpPr>
              <a:stCxn id="561" idx="4"/>
              <a:endCxn id="572" idx="0"/>
            </p:cNvCxnSpPr>
            <p:nvPr/>
          </p:nvCxnSpPr>
          <p:spPr>
            <a:xfrm>
              <a:off x="49530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623" name="Straight Connector 622"/>
            <p:cNvCxnSpPr>
              <a:stCxn id="552" idx="4"/>
              <a:endCxn id="568" idx="0"/>
            </p:cNvCxnSpPr>
            <p:nvPr/>
          </p:nvCxnSpPr>
          <p:spPr>
            <a:xfrm>
              <a:off x="56769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624" name="Straight Connector 623"/>
            <p:cNvCxnSpPr>
              <a:stCxn id="555" idx="4"/>
              <a:endCxn id="569" idx="0"/>
            </p:cNvCxnSpPr>
            <p:nvPr/>
          </p:nvCxnSpPr>
          <p:spPr>
            <a:xfrm>
              <a:off x="65913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625" name="Straight Connector 624"/>
            <p:cNvCxnSpPr>
              <a:stCxn id="558" idx="4"/>
              <a:endCxn id="570" idx="0"/>
            </p:cNvCxnSpPr>
            <p:nvPr/>
          </p:nvCxnSpPr>
          <p:spPr>
            <a:xfrm>
              <a:off x="75057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626" name="Straight Connector 625"/>
            <p:cNvCxnSpPr>
              <a:stCxn id="564" idx="4"/>
              <a:endCxn id="571" idx="0"/>
            </p:cNvCxnSpPr>
            <p:nvPr/>
          </p:nvCxnSpPr>
          <p:spPr>
            <a:xfrm>
              <a:off x="83058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627" name="Straight Connector 626"/>
            <p:cNvCxnSpPr>
              <a:stCxn id="555" idx="5"/>
              <a:endCxn id="570" idx="1"/>
            </p:cNvCxnSpPr>
            <p:nvPr/>
          </p:nvCxnSpPr>
          <p:spPr>
            <a:xfrm>
              <a:off x="66182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628" name="Straight Connector 627"/>
            <p:cNvCxnSpPr>
              <a:stCxn id="558" idx="5"/>
              <a:endCxn id="571" idx="1"/>
            </p:cNvCxnSpPr>
            <p:nvPr/>
          </p:nvCxnSpPr>
          <p:spPr>
            <a:xfrm>
              <a:off x="7532641" y="3989341"/>
              <a:ext cx="746218" cy="555718"/>
            </a:xfrm>
            <a:prstGeom prst="line">
              <a:avLst/>
            </a:prstGeom>
          </p:spPr>
          <p:style>
            <a:lnRef idx="1">
              <a:schemeClr val="dk1"/>
            </a:lnRef>
            <a:fillRef idx="0">
              <a:schemeClr val="dk1"/>
            </a:fillRef>
            <a:effectRef idx="0">
              <a:schemeClr val="dk1"/>
            </a:effectRef>
            <a:fontRef idx="minor">
              <a:schemeClr val="tx1"/>
            </a:fontRef>
          </p:style>
        </p:cxnSp>
        <p:cxnSp>
          <p:nvCxnSpPr>
            <p:cNvPr id="629" name="Straight Connector 628"/>
            <p:cNvCxnSpPr>
              <a:stCxn id="569" idx="6"/>
              <a:endCxn id="570" idx="2"/>
            </p:cNvCxnSpPr>
            <p:nvPr/>
          </p:nvCxnSpPr>
          <p:spPr>
            <a:xfrm>
              <a:off x="66294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30" name="Straight Connector 629"/>
            <p:cNvCxnSpPr>
              <a:stCxn id="570" idx="6"/>
              <a:endCxn id="571" idx="2"/>
            </p:cNvCxnSpPr>
            <p:nvPr/>
          </p:nvCxnSpPr>
          <p:spPr>
            <a:xfrm>
              <a:off x="7543800" y="4572000"/>
              <a:ext cx="723900" cy="0"/>
            </a:xfrm>
            <a:prstGeom prst="line">
              <a:avLst/>
            </a:prstGeom>
          </p:spPr>
          <p:style>
            <a:lnRef idx="1">
              <a:schemeClr val="dk1"/>
            </a:lnRef>
            <a:fillRef idx="0">
              <a:schemeClr val="dk1"/>
            </a:fillRef>
            <a:effectRef idx="0">
              <a:schemeClr val="dk1"/>
            </a:effectRef>
            <a:fontRef idx="minor">
              <a:schemeClr val="tx1"/>
            </a:fontRef>
          </p:style>
        </p:cxnSp>
      </p:grpSp>
      <p:grpSp>
        <p:nvGrpSpPr>
          <p:cNvPr id="631" name="Group 630"/>
          <p:cNvGrpSpPr>
            <a:grpSpLocks/>
          </p:cNvGrpSpPr>
          <p:nvPr/>
        </p:nvGrpSpPr>
        <p:grpSpPr>
          <a:xfrm>
            <a:off x="6622186" y="2937646"/>
            <a:ext cx="1714500" cy="1657350"/>
            <a:chOff x="4914900" y="1295400"/>
            <a:chExt cx="3429000" cy="3314700"/>
          </a:xfrm>
        </p:grpSpPr>
        <p:sp>
          <p:nvSpPr>
            <p:cNvPr id="632" name="Rectangle 631"/>
            <p:cNvSpPr/>
            <p:nvPr/>
          </p:nvSpPr>
          <p:spPr>
            <a:xfrm>
              <a:off x="4953000" y="133350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p:cNvSpPr/>
            <p:nvPr/>
          </p:nvSpPr>
          <p:spPr>
            <a:xfrm>
              <a:off x="56388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4" name="Oval 633"/>
            <p:cNvSpPr/>
            <p:nvPr/>
          </p:nvSpPr>
          <p:spPr>
            <a:xfrm>
              <a:off x="56388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5" name="Oval 634"/>
            <p:cNvSpPr/>
            <p:nvPr/>
          </p:nvSpPr>
          <p:spPr>
            <a:xfrm>
              <a:off x="56388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6" name="Oval 635"/>
            <p:cNvSpPr/>
            <p:nvPr/>
          </p:nvSpPr>
          <p:spPr>
            <a:xfrm>
              <a:off x="65532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7" name="Oval 636"/>
            <p:cNvSpPr/>
            <p:nvPr/>
          </p:nvSpPr>
          <p:spPr>
            <a:xfrm>
              <a:off x="65532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8" name="Oval 637"/>
            <p:cNvSpPr/>
            <p:nvPr/>
          </p:nvSpPr>
          <p:spPr>
            <a:xfrm>
              <a:off x="65532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9" name="Oval 638"/>
            <p:cNvSpPr/>
            <p:nvPr/>
          </p:nvSpPr>
          <p:spPr>
            <a:xfrm>
              <a:off x="74676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0" name="Oval 639"/>
            <p:cNvSpPr/>
            <p:nvPr/>
          </p:nvSpPr>
          <p:spPr>
            <a:xfrm>
              <a:off x="74676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1" name="Oval 640"/>
            <p:cNvSpPr/>
            <p:nvPr/>
          </p:nvSpPr>
          <p:spPr>
            <a:xfrm>
              <a:off x="74676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2" name="Oval 641"/>
            <p:cNvSpPr/>
            <p:nvPr/>
          </p:nvSpPr>
          <p:spPr>
            <a:xfrm>
              <a:off x="49149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3" name="Oval 642"/>
            <p:cNvSpPr/>
            <p:nvPr/>
          </p:nvSpPr>
          <p:spPr>
            <a:xfrm>
              <a:off x="49149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4" name="Oval 643"/>
            <p:cNvSpPr/>
            <p:nvPr/>
          </p:nvSpPr>
          <p:spPr>
            <a:xfrm>
              <a:off x="49149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5" name="Oval 644"/>
            <p:cNvSpPr/>
            <p:nvPr/>
          </p:nvSpPr>
          <p:spPr>
            <a:xfrm>
              <a:off x="8267700" y="20955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6" name="Oval 645"/>
            <p:cNvSpPr/>
            <p:nvPr/>
          </p:nvSpPr>
          <p:spPr>
            <a:xfrm>
              <a:off x="8267700" y="3009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7" name="Oval 646"/>
            <p:cNvSpPr/>
            <p:nvPr/>
          </p:nvSpPr>
          <p:spPr>
            <a:xfrm>
              <a:off x="8267700" y="39243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8" name="Oval 647"/>
            <p:cNvSpPr/>
            <p:nvPr/>
          </p:nvSpPr>
          <p:spPr>
            <a:xfrm>
              <a:off x="56388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9" name="Oval 648"/>
            <p:cNvSpPr/>
            <p:nvPr/>
          </p:nvSpPr>
          <p:spPr>
            <a:xfrm>
              <a:off x="65532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0" name="Oval 649"/>
            <p:cNvSpPr/>
            <p:nvPr/>
          </p:nvSpPr>
          <p:spPr>
            <a:xfrm>
              <a:off x="74676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1" name="Oval 650"/>
            <p:cNvSpPr/>
            <p:nvPr/>
          </p:nvSpPr>
          <p:spPr>
            <a:xfrm>
              <a:off x="56388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2" name="Oval 651"/>
            <p:cNvSpPr/>
            <p:nvPr/>
          </p:nvSpPr>
          <p:spPr>
            <a:xfrm>
              <a:off x="65532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3" name="Oval 652"/>
            <p:cNvSpPr/>
            <p:nvPr/>
          </p:nvSpPr>
          <p:spPr>
            <a:xfrm>
              <a:off x="74676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4" name="Oval 653"/>
            <p:cNvSpPr/>
            <p:nvPr/>
          </p:nvSpPr>
          <p:spPr>
            <a:xfrm>
              <a:off x="82677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5" name="Oval 654"/>
            <p:cNvSpPr/>
            <p:nvPr/>
          </p:nvSpPr>
          <p:spPr>
            <a:xfrm>
              <a:off x="4914900" y="45339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6" name="Oval 655"/>
            <p:cNvSpPr/>
            <p:nvPr/>
          </p:nvSpPr>
          <p:spPr>
            <a:xfrm>
              <a:off x="49149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7" name="Oval 656"/>
            <p:cNvSpPr/>
            <p:nvPr/>
          </p:nvSpPr>
          <p:spPr>
            <a:xfrm>
              <a:off x="8267700" y="1295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58" name="Straight Connector 657"/>
            <p:cNvCxnSpPr>
              <a:stCxn id="656" idx="5"/>
              <a:endCxn id="633" idx="1"/>
            </p:cNvCxnSpPr>
            <p:nvPr/>
          </p:nvCxnSpPr>
          <p:spPr>
            <a:xfrm>
              <a:off x="4979941" y="1360441"/>
              <a:ext cx="670018" cy="746218"/>
            </a:xfrm>
            <a:prstGeom prst="line">
              <a:avLst/>
            </a:prstGeom>
          </p:spPr>
          <p:style>
            <a:lnRef idx="1">
              <a:schemeClr val="dk1"/>
            </a:lnRef>
            <a:fillRef idx="0">
              <a:schemeClr val="dk1"/>
            </a:fillRef>
            <a:effectRef idx="0">
              <a:schemeClr val="dk1"/>
            </a:effectRef>
            <a:fontRef idx="minor">
              <a:schemeClr val="tx1"/>
            </a:fontRef>
          </p:style>
        </p:cxnSp>
        <p:cxnSp>
          <p:nvCxnSpPr>
            <p:cNvPr id="659" name="Straight Connector 658"/>
            <p:cNvCxnSpPr>
              <a:stCxn id="648" idx="5"/>
              <a:endCxn id="636" idx="1"/>
            </p:cNvCxnSpPr>
            <p:nvPr/>
          </p:nvCxnSpPr>
          <p:spPr>
            <a:xfrm>
              <a:off x="57038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660" name="Straight Connector 659"/>
            <p:cNvCxnSpPr>
              <a:stCxn id="633" idx="6"/>
              <a:endCxn id="636" idx="2"/>
            </p:cNvCxnSpPr>
            <p:nvPr/>
          </p:nvCxnSpPr>
          <p:spPr>
            <a:xfrm>
              <a:off x="57150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61" name="Straight Connector 660"/>
            <p:cNvCxnSpPr>
              <a:stCxn id="642" idx="6"/>
              <a:endCxn id="633" idx="2"/>
            </p:cNvCxnSpPr>
            <p:nvPr/>
          </p:nvCxnSpPr>
          <p:spPr>
            <a:xfrm>
              <a:off x="4991100" y="21336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62" name="Straight Connector 661"/>
            <p:cNvCxnSpPr>
              <a:stCxn id="656" idx="4"/>
              <a:endCxn id="642" idx="0"/>
            </p:cNvCxnSpPr>
            <p:nvPr/>
          </p:nvCxnSpPr>
          <p:spPr>
            <a:xfrm>
              <a:off x="49530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663" name="Straight Connector 662"/>
            <p:cNvCxnSpPr>
              <a:stCxn id="656" idx="6"/>
              <a:endCxn id="648" idx="2"/>
            </p:cNvCxnSpPr>
            <p:nvPr/>
          </p:nvCxnSpPr>
          <p:spPr>
            <a:xfrm>
              <a:off x="4991100" y="13335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64" name="Straight Connector 663"/>
            <p:cNvCxnSpPr>
              <a:stCxn id="648" idx="4"/>
              <a:endCxn id="633" idx="0"/>
            </p:cNvCxnSpPr>
            <p:nvPr/>
          </p:nvCxnSpPr>
          <p:spPr>
            <a:xfrm>
              <a:off x="56769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665" name="Straight Connector 664"/>
            <p:cNvCxnSpPr>
              <a:stCxn id="648" idx="6"/>
              <a:endCxn id="649" idx="2"/>
            </p:cNvCxnSpPr>
            <p:nvPr/>
          </p:nvCxnSpPr>
          <p:spPr>
            <a:xfrm>
              <a:off x="57150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66" name="Straight Connector 665"/>
            <p:cNvCxnSpPr>
              <a:stCxn id="632" idx="0"/>
              <a:endCxn id="650" idx="2"/>
            </p:cNvCxnSpPr>
            <p:nvPr/>
          </p:nvCxnSpPr>
          <p:spPr>
            <a:xfrm>
              <a:off x="6629400" y="13335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67" name="Straight Connector 666"/>
            <p:cNvCxnSpPr>
              <a:stCxn id="650" idx="6"/>
              <a:endCxn id="657" idx="2"/>
            </p:cNvCxnSpPr>
            <p:nvPr/>
          </p:nvCxnSpPr>
          <p:spPr>
            <a:xfrm>
              <a:off x="7543800" y="13335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668" name="Straight Connector 667"/>
            <p:cNvCxnSpPr>
              <a:stCxn id="649" idx="4"/>
              <a:endCxn id="636" idx="0"/>
            </p:cNvCxnSpPr>
            <p:nvPr/>
          </p:nvCxnSpPr>
          <p:spPr>
            <a:xfrm>
              <a:off x="65913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669" name="Straight Connector 668"/>
            <p:cNvCxnSpPr/>
            <p:nvPr/>
          </p:nvCxnSpPr>
          <p:spPr>
            <a:xfrm>
              <a:off x="75057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670" name="Straight Connector 669"/>
            <p:cNvCxnSpPr>
              <a:stCxn id="657" idx="4"/>
              <a:endCxn id="645" idx="0"/>
            </p:cNvCxnSpPr>
            <p:nvPr/>
          </p:nvCxnSpPr>
          <p:spPr>
            <a:xfrm>
              <a:off x="8305800" y="1371600"/>
              <a:ext cx="0" cy="723900"/>
            </a:xfrm>
            <a:prstGeom prst="line">
              <a:avLst/>
            </a:prstGeom>
          </p:spPr>
          <p:style>
            <a:lnRef idx="1">
              <a:schemeClr val="dk1"/>
            </a:lnRef>
            <a:fillRef idx="0">
              <a:schemeClr val="dk1"/>
            </a:fillRef>
            <a:effectRef idx="0">
              <a:schemeClr val="dk1"/>
            </a:effectRef>
            <a:fontRef idx="minor">
              <a:schemeClr val="tx1"/>
            </a:fontRef>
          </p:style>
        </p:cxnSp>
        <p:cxnSp>
          <p:nvCxnSpPr>
            <p:cNvPr id="671" name="Straight Connector 670"/>
            <p:cNvCxnSpPr>
              <a:stCxn id="649" idx="5"/>
              <a:endCxn id="639" idx="1"/>
            </p:cNvCxnSpPr>
            <p:nvPr/>
          </p:nvCxnSpPr>
          <p:spPr>
            <a:xfrm>
              <a:off x="6618241" y="1360441"/>
              <a:ext cx="860518" cy="746218"/>
            </a:xfrm>
            <a:prstGeom prst="line">
              <a:avLst/>
            </a:prstGeom>
          </p:spPr>
          <p:style>
            <a:lnRef idx="1">
              <a:schemeClr val="dk1"/>
            </a:lnRef>
            <a:fillRef idx="0">
              <a:schemeClr val="dk1"/>
            </a:fillRef>
            <a:effectRef idx="0">
              <a:schemeClr val="dk1"/>
            </a:effectRef>
            <a:fontRef idx="minor">
              <a:schemeClr val="tx1"/>
            </a:fontRef>
          </p:style>
        </p:cxnSp>
        <p:cxnSp>
          <p:nvCxnSpPr>
            <p:cNvPr id="672" name="Straight Connector 671"/>
            <p:cNvCxnSpPr>
              <a:stCxn id="650" idx="5"/>
              <a:endCxn id="645" idx="1"/>
            </p:cNvCxnSpPr>
            <p:nvPr/>
          </p:nvCxnSpPr>
          <p:spPr>
            <a:xfrm>
              <a:off x="7532641" y="1360441"/>
              <a:ext cx="746218" cy="746218"/>
            </a:xfrm>
            <a:prstGeom prst="line">
              <a:avLst/>
            </a:prstGeom>
          </p:spPr>
          <p:style>
            <a:lnRef idx="1">
              <a:schemeClr val="dk1"/>
            </a:lnRef>
            <a:fillRef idx="0">
              <a:schemeClr val="dk1"/>
            </a:fillRef>
            <a:effectRef idx="0">
              <a:schemeClr val="dk1"/>
            </a:effectRef>
            <a:fontRef idx="minor">
              <a:schemeClr val="tx1"/>
            </a:fontRef>
          </p:style>
        </p:cxnSp>
        <p:cxnSp>
          <p:nvCxnSpPr>
            <p:cNvPr id="673" name="Straight Connector 672"/>
            <p:cNvCxnSpPr>
              <a:stCxn id="636" idx="6"/>
              <a:endCxn id="639" idx="2"/>
            </p:cNvCxnSpPr>
            <p:nvPr/>
          </p:nvCxnSpPr>
          <p:spPr>
            <a:xfrm>
              <a:off x="6629400" y="21336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74" name="Straight Connector 673"/>
            <p:cNvCxnSpPr>
              <a:stCxn id="639" idx="6"/>
              <a:endCxn id="645" idx="2"/>
            </p:cNvCxnSpPr>
            <p:nvPr/>
          </p:nvCxnSpPr>
          <p:spPr>
            <a:xfrm>
              <a:off x="7543800" y="21336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675" name="Straight Connector 674"/>
            <p:cNvCxnSpPr>
              <a:stCxn id="642" idx="5"/>
              <a:endCxn id="634" idx="1"/>
            </p:cNvCxnSpPr>
            <p:nvPr/>
          </p:nvCxnSpPr>
          <p:spPr>
            <a:xfrm>
              <a:off x="4979941" y="216054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676" name="Straight Connector 675"/>
            <p:cNvCxnSpPr>
              <a:stCxn id="633" idx="5"/>
              <a:endCxn id="637" idx="0"/>
            </p:cNvCxnSpPr>
            <p:nvPr/>
          </p:nvCxnSpPr>
          <p:spPr>
            <a:xfrm>
              <a:off x="5703841" y="216054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677" name="Straight Connector 676"/>
            <p:cNvCxnSpPr>
              <a:stCxn id="634" idx="6"/>
              <a:endCxn id="637" idx="2"/>
            </p:cNvCxnSpPr>
            <p:nvPr/>
          </p:nvCxnSpPr>
          <p:spPr>
            <a:xfrm>
              <a:off x="57150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78" name="Straight Connector 677"/>
            <p:cNvCxnSpPr>
              <a:stCxn id="643" idx="6"/>
              <a:endCxn id="634" idx="2"/>
            </p:cNvCxnSpPr>
            <p:nvPr/>
          </p:nvCxnSpPr>
          <p:spPr>
            <a:xfrm>
              <a:off x="4991100" y="3048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79" name="Straight Connector 678"/>
            <p:cNvCxnSpPr>
              <a:stCxn id="642" idx="4"/>
              <a:endCxn id="643" idx="0"/>
            </p:cNvCxnSpPr>
            <p:nvPr/>
          </p:nvCxnSpPr>
          <p:spPr>
            <a:xfrm>
              <a:off x="49530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80" name="Straight Connector 679"/>
            <p:cNvCxnSpPr>
              <a:stCxn id="633" idx="4"/>
              <a:endCxn id="634" idx="0"/>
            </p:cNvCxnSpPr>
            <p:nvPr/>
          </p:nvCxnSpPr>
          <p:spPr>
            <a:xfrm>
              <a:off x="56769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81" name="Straight Connector 680"/>
            <p:cNvCxnSpPr>
              <a:stCxn id="636" idx="4"/>
              <a:endCxn id="637" idx="0"/>
            </p:cNvCxnSpPr>
            <p:nvPr/>
          </p:nvCxnSpPr>
          <p:spPr>
            <a:xfrm>
              <a:off x="65913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82" name="Straight Connector 681"/>
            <p:cNvCxnSpPr>
              <a:stCxn id="639" idx="4"/>
              <a:endCxn id="640" idx="0"/>
            </p:cNvCxnSpPr>
            <p:nvPr/>
          </p:nvCxnSpPr>
          <p:spPr>
            <a:xfrm>
              <a:off x="75057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83" name="Straight Connector 682"/>
            <p:cNvCxnSpPr>
              <a:stCxn id="645" idx="4"/>
              <a:endCxn id="646" idx="0"/>
            </p:cNvCxnSpPr>
            <p:nvPr/>
          </p:nvCxnSpPr>
          <p:spPr>
            <a:xfrm>
              <a:off x="8305800" y="217170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84" name="Straight Connector 683"/>
            <p:cNvCxnSpPr>
              <a:stCxn id="636" idx="5"/>
              <a:endCxn id="640" idx="1"/>
            </p:cNvCxnSpPr>
            <p:nvPr/>
          </p:nvCxnSpPr>
          <p:spPr>
            <a:xfrm>
              <a:off x="6618241" y="216054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685" name="Straight Connector 684"/>
            <p:cNvCxnSpPr>
              <a:stCxn id="639" idx="5"/>
              <a:endCxn id="646" idx="1"/>
            </p:cNvCxnSpPr>
            <p:nvPr/>
          </p:nvCxnSpPr>
          <p:spPr>
            <a:xfrm>
              <a:off x="7532641" y="2160541"/>
              <a:ext cx="746218" cy="860518"/>
            </a:xfrm>
            <a:prstGeom prst="line">
              <a:avLst/>
            </a:prstGeom>
          </p:spPr>
          <p:style>
            <a:lnRef idx="1">
              <a:schemeClr val="dk1"/>
            </a:lnRef>
            <a:fillRef idx="0">
              <a:schemeClr val="dk1"/>
            </a:fillRef>
            <a:effectRef idx="0">
              <a:schemeClr val="dk1"/>
            </a:effectRef>
            <a:fontRef idx="minor">
              <a:schemeClr val="tx1"/>
            </a:fontRef>
          </p:style>
        </p:cxnSp>
        <p:cxnSp>
          <p:nvCxnSpPr>
            <p:cNvPr id="686" name="Straight Connector 685"/>
            <p:cNvCxnSpPr>
              <a:stCxn id="637" idx="6"/>
              <a:endCxn id="640" idx="2"/>
            </p:cNvCxnSpPr>
            <p:nvPr/>
          </p:nvCxnSpPr>
          <p:spPr>
            <a:xfrm>
              <a:off x="6629400" y="3048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87" name="Straight Connector 686"/>
            <p:cNvCxnSpPr>
              <a:stCxn id="640" idx="6"/>
              <a:endCxn id="646" idx="2"/>
            </p:cNvCxnSpPr>
            <p:nvPr/>
          </p:nvCxnSpPr>
          <p:spPr>
            <a:xfrm>
              <a:off x="7543800" y="304800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688" name="Straight Connector 687"/>
            <p:cNvCxnSpPr/>
            <p:nvPr/>
          </p:nvCxnSpPr>
          <p:spPr>
            <a:xfrm>
              <a:off x="4979941" y="3082831"/>
              <a:ext cx="670018" cy="860518"/>
            </a:xfrm>
            <a:prstGeom prst="line">
              <a:avLst/>
            </a:prstGeom>
          </p:spPr>
          <p:style>
            <a:lnRef idx="1">
              <a:schemeClr val="dk1"/>
            </a:lnRef>
            <a:fillRef idx="0">
              <a:schemeClr val="dk1"/>
            </a:fillRef>
            <a:effectRef idx="0">
              <a:schemeClr val="dk1"/>
            </a:effectRef>
            <a:fontRef idx="minor">
              <a:schemeClr val="tx1"/>
            </a:fontRef>
          </p:style>
        </p:cxnSp>
        <p:cxnSp>
          <p:nvCxnSpPr>
            <p:cNvPr id="689" name="Straight Connector 688"/>
            <p:cNvCxnSpPr/>
            <p:nvPr/>
          </p:nvCxnSpPr>
          <p:spPr>
            <a:xfrm>
              <a:off x="5703841" y="3082831"/>
              <a:ext cx="887459" cy="849359"/>
            </a:xfrm>
            <a:prstGeom prst="line">
              <a:avLst/>
            </a:prstGeom>
          </p:spPr>
          <p:style>
            <a:lnRef idx="1">
              <a:schemeClr val="dk1"/>
            </a:lnRef>
            <a:fillRef idx="0">
              <a:schemeClr val="dk1"/>
            </a:fillRef>
            <a:effectRef idx="0">
              <a:schemeClr val="dk1"/>
            </a:effectRef>
            <a:fontRef idx="minor">
              <a:schemeClr val="tx1"/>
            </a:fontRef>
          </p:style>
        </p:cxnSp>
        <p:cxnSp>
          <p:nvCxnSpPr>
            <p:cNvPr id="690" name="Straight Connector 689"/>
            <p:cNvCxnSpPr/>
            <p:nvPr/>
          </p:nvCxnSpPr>
          <p:spPr>
            <a:xfrm>
              <a:off x="57150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691" name="Straight Connector 690"/>
            <p:cNvCxnSpPr/>
            <p:nvPr/>
          </p:nvCxnSpPr>
          <p:spPr>
            <a:xfrm>
              <a:off x="4991100" y="397029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692" name="Straight Connector 691"/>
            <p:cNvCxnSpPr/>
            <p:nvPr/>
          </p:nvCxnSpPr>
          <p:spPr>
            <a:xfrm>
              <a:off x="49530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93" name="Straight Connector 692"/>
            <p:cNvCxnSpPr/>
            <p:nvPr/>
          </p:nvCxnSpPr>
          <p:spPr>
            <a:xfrm>
              <a:off x="56769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94" name="Straight Connector 693"/>
            <p:cNvCxnSpPr/>
            <p:nvPr/>
          </p:nvCxnSpPr>
          <p:spPr>
            <a:xfrm>
              <a:off x="65913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95" name="Straight Connector 694"/>
            <p:cNvCxnSpPr/>
            <p:nvPr/>
          </p:nvCxnSpPr>
          <p:spPr>
            <a:xfrm>
              <a:off x="75057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96" name="Straight Connector 695"/>
            <p:cNvCxnSpPr/>
            <p:nvPr/>
          </p:nvCxnSpPr>
          <p:spPr>
            <a:xfrm>
              <a:off x="8305800" y="3093990"/>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697" name="Straight Connector 696"/>
            <p:cNvCxnSpPr/>
            <p:nvPr/>
          </p:nvCxnSpPr>
          <p:spPr>
            <a:xfrm>
              <a:off x="6618241" y="3082831"/>
              <a:ext cx="860518" cy="860518"/>
            </a:xfrm>
            <a:prstGeom prst="line">
              <a:avLst/>
            </a:prstGeom>
          </p:spPr>
          <p:style>
            <a:lnRef idx="1">
              <a:schemeClr val="dk1"/>
            </a:lnRef>
            <a:fillRef idx="0">
              <a:schemeClr val="dk1"/>
            </a:fillRef>
            <a:effectRef idx="0">
              <a:schemeClr val="dk1"/>
            </a:effectRef>
            <a:fontRef idx="minor">
              <a:schemeClr val="tx1"/>
            </a:fontRef>
          </p:style>
        </p:cxnSp>
        <p:cxnSp>
          <p:nvCxnSpPr>
            <p:cNvPr id="698" name="Straight Connector 697"/>
            <p:cNvCxnSpPr>
              <a:endCxn id="647" idx="1"/>
            </p:cNvCxnSpPr>
            <p:nvPr/>
          </p:nvCxnSpPr>
          <p:spPr>
            <a:xfrm>
              <a:off x="7532641" y="3082831"/>
              <a:ext cx="746218" cy="852628"/>
            </a:xfrm>
            <a:prstGeom prst="line">
              <a:avLst/>
            </a:prstGeom>
          </p:spPr>
          <p:style>
            <a:lnRef idx="1">
              <a:schemeClr val="dk1"/>
            </a:lnRef>
            <a:fillRef idx="0">
              <a:schemeClr val="dk1"/>
            </a:fillRef>
            <a:effectRef idx="0">
              <a:schemeClr val="dk1"/>
            </a:effectRef>
            <a:fontRef idx="minor">
              <a:schemeClr val="tx1"/>
            </a:fontRef>
          </p:style>
        </p:cxnSp>
        <p:cxnSp>
          <p:nvCxnSpPr>
            <p:cNvPr id="699" name="Straight Connector 698"/>
            <p:cNvCxnSpPr/>
            <p:nvPr/>
          </p:nvCxnSpPr>
          <p:spPr>
            <a:xfrm>
              <a:off x="6629400" y="397029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700" name="Straight Connector 699"/>
            <p:cNvCxnSpPr/>
            <p:nvPr/>
          </p:nvCxnSpPr>
          <p:spPr>
            <a:xfrm>
              <a:off x="7543800" y="3970290"/>
              <a:ext cx="723900" cy="0"/>
            </a:xfrm>
            <a:prstGeom prst="line">
              <a:avLst/>
            </a:prstGeom>
          </p:spPr>
          <p:style>
            <a:lnRef idx="1">
              <a:schemeClr val="dk1"/>
            </a:lnRef>
            <a:fillRef idx="0">
              <a:schemeClr val="dk1"/>
            </a:fillRef>
            <a:effectRef idx="0">
              <a:schemeClr val="dk1"/>
            </a:effectRef>
            <a:fontRef idx="minor">
              <a:schemeClr val="tx1"/>
            </a:fontRef>
          </p:style>
        </p:cxnSp>
        <p:cxnSp>
          <p:nvCxnSpPr>
            <p:cNvPr id="701" name="Straight Connector 700"/>
            <p:cNvCxnSpPr>
              <a:stCxn id="644" idx="5"/>
              <a:endCxn id="651" idx="1"/>
            </p:cNvCxnSpPr>
            <p:nvPr/>
          </p:nvCxnSpPr>
          <p:spPr>
            <a:xfrm>
              <a:off x="4979941" y="3989341"/>
              <a:ext cx="670018" cy="555718"/>
            </a:xfrm>
            <a:prstGeom prst="line">
              <a:avLst/>
            </a:prstGeom>
          </p:spPr>
          <p:style>
            <a:lnRef idx="1">
              <a:schemeClr val="dk1"/>
            </a:lnRef>
            <a:fillRef idx="0">
              <a:schemeClr val="dk1"/>
            </a:fillRef>
            <a:effectRef idx="0">
              <a:schemeClr val="dk1"/>
            </a:effectRef>
            <a:fontRef idx="minor">
              <a:schemeClr val="tx1"/>
            </a:fontRef>
          </p:style>
        </p:cxnSp>
        <p:cxnSp>
          <p:nvCxnSpPr>
            <p:cNvPr id="702" name="Straight Connector 701"/>
            <p:cNvCxnSpPr>
              <a:stCxn id="635" idx="5"/>
              <a:endCxn id="652" idx="1"/>
            </p:cNvCxnSpPr>
            <p:nvPr/>
          </p:nvCxnSpPr>
          <p:spPr>
            <a:xfrm>
              <a:off x="57038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703" name="Straight Connector 702"/>
            <p:cNvCxnSpPr>
              <a:stCxn id="651" idx="6"/>
              <a:endCxn id="652" idx="2"/>
            </p:cNvCxnSpPr>
            <p:nvPr/>
          </p:nvCxnSpPr>
          <p:spPr>
            <a:xfrm>
              <a:off x="57150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704" name="Straight Connector 703"/>
            <p:cNvCxnSpPr>
              <a:stCxn id="655" idx="6"/>
              <a:endCxn id="651" idx="2"/>
            </p:cNvCxnSpPr>
            <p:nvPr/>
          </p:nvCxnSpPr>
          <p:spPr>
            <a:xfrm>
              <a:off x="4991100" y="4572000"/>
              <a:ext cx="647700" cy="0"/>
            </a:xfrm>
            <a:prstGeom prst="line">
              <a:avLst/>
            </a:prstGeom>
          </p:spPr>
          <p:style>
            <a:lnRef idx="1">
              <a:schemeClr val="dk1"/>
            </a:lnRef>
            <a:fillRef idx="0">
              <a:schemeClr val="dk1"/>
            </a:fillRef>
            <a:effectRef idx="0">
              <a:schemeClr val="dk1"/>
            </a:effectRef>
            <a:fontRef idx="minor">
              <a:schemeClr val="tx1"/>
            </a:fontRef>
          </p:style>
        </p:cxnSp>
        <p:cxnSp>
          <p:nvCxnSpPr>
            <p:cNvPr id="705" name="Straight Connector 704"/>
            <p:cNvCxnSpPr>
              <a:stCxn id="644" idx="4"/>
              <a:endCxn id="655" idx="0"/>
            </p:cNvCxnSpPr>
            <p:nvPr/>
          </p:nvCxnSpPr>
          <p:spPr>
            <a:xfrm>
              <a:off x="49530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706" name="Straight Connector 705"/>
            <p:cNvCxnSpPr>
              <a:stCxn id="635" idx="4"/>
              <a:endCxn id="651" idx="0"/>
            </p:cNvCxnSpPr>
            <p:nvPr/>
          </p:nvCxnSpPr>
          <p:spPr>
            <a:xfrm>
              <a:off x="56769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707" name="Straight Connector 706"/>
            <p:cNvCxnSpPr>
              <a:stCxn id="638" idx="4"/>
              <a:endCxn id="652" idx="0"/>
            </p:cNvCxnSpPr>
            <p:nvPr/>
          </p:nvCxnSpPr>
          <p:spPr>
            <a:xfrm>
              <a:off x="65913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708" name="Straight Connector 707"/>
            <p:cNvCxnSpPr>
              <a:stCxn id="641" idx="4"/>
              <a:endCxn id="653" idx="0"/>
            </p:cNvCxnSpPr>
            <p:nvPr/>
          </p:nvCxnSpPr>
          <p:spPr>
            <a:xfrm>
              <a:off x="75057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709" name="Straight Connector 708"/>
            <p:cNvCxnSpPr>
              <a:stCxn id="647" idx="4"/>
              <a:endCxn id="654" idx="0"/>
            </p:cNvCxnSpPr>
            <p:nvPr/>
          </p:nvCxnSpPr>
          <p:spPr>
            <a:xfrm>
              <a:off x="8305800" y="40005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710" name="Straight Connector 709"/>
            <p:cNvCxnSpPr>
              <a:stCxn id="638" idx="5"/>
              <a:endCxn id="653" idx="1"/>
            </p:cNvCxnSpPr>
            <p:nvPr/>
          </p:nvCxnSpPr>
          <p:spPr>
            <a:xfrm>
              <a:off x="6618241" y="3989341"/>
              <a:ext cx="860518" cy="555718"/>
            </a:xfrm>
            <a:prstGeom prst="line">
              <a:avLst/>
            </a:prstGeom>
          </p:spPr>
          <p:style>
            <a:lnRef idx="1">
              <a:schemeClr val="dk1"/>
            </a:lnRef>
            <a:fillRef idx="0">
              <a:schemeClr val="dk1"/>
            </a:fillRef>
            <a:effectRef idx="0">
              <a:schemeClr val="dk1"/>
            </a:effectRef>
            <a:fontRef idx="minor">
              <a:schemeClr val="tx1"/>
            </a:fontRef>
          </p:style>
        </p:cxnSp>
        <p:cxnSp>
          <p:nvCxnSpPr>
            <p:cNvPr id="711" name="Straight Connector 710"/>
            <p:cNvCxnSpPr>
              <a:stCxn id="641" idx="5"/>
              <a:endCxn id="654" idx="1"/>
            </p:cNvCxnSpPr>
            <p:nvPr/>
          </p:nvCxnSpPr>
          <p:spPr>
            <a:xfrm>
              <a:off x="7532641" y="3989341"/>
              <a:ext cx="746218" cy="555718"/>
            </a:xfrm>
            <a:prstGeom prst="line">
              <a:avLst/>
            </a:prstGeom>
          </p:spPr>
          <p:style>
            <a:lnRef idx="1">
              <a:schemeClr val="dk1"/>
            </a:lnRef>
            <a:fillRef idx="0">
              <a:schemeClr val="dk1"/>
            </a:fillRef>
            <a:effectRef idx="0">
              <a:schemeClr val="dk1"/>
            </a:effectRef>
            <a:fontRef idx="minor">
              <a:schemeClr val="tx1"/>
            </a:fontRef>
          </p:style>
        </p:cxnSp>
        <p:cxnSp>
          <p:nvCxnSpPr>
            <p:cNvPr id="712" name="Straight Connector 711"/>
            <p:cNvCxnSpPr>
              <a:stCxn id="652" idx="6"/>
              <a:endCxn id="653" idx="2"/>
            </p:cNvCxnSpPr>
            <p:nvPr/>
          </p:nvCxnSpPr>
          <p:spPr>
            <a:xfrm>
              <a:off x="6629400" y="457200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713" name="Straight Connector 712"/>
            <p:cNvCxnSpPr>
              <a:stCxn id="653" idx="6"/>
              <a:endCxn id="654" idx="2"/>
            </p:cNvCxnSpPr>
            <p:nvPr/>
          </p:nvCxnSpPr>
          <p:spPr>
            <a:xfrm>
              <a:off x="7543800" y="4572000"/>
              <a:ext cx="723900"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6379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500"/>
                                        <p:tgtEl>
                                          <p:spTgt spid="462"/>
                                        </p:tgtEl>
                                      </p:cBhvr>
                                    </p:animEffect>
                                  </p:childTnLst>
                                </p:cTn>
                              </p:par>
                              <p:par>
                                <p:cTn id="8" presetID="10" presetClass="entr" presetSubtype="0" fill="hold" nodeType="withEffect">
                                  <p:stCondLst>
                                    <p:cond delay="0"/>
                                  </p:stCondLst>
                                  <p:childTnLst>
                                    <p:set>
                                      <p:cBhvr>
                                        <p:cTn id="9" dur="1" fill="hold">
                                          <p:stCondLst>
                                            <p:cond delay="0"/>
                                          </p:stCondLst>
                                        </p:cTn>
                                        <p:tgtEl>
                                          <p:spTgt spid="465"/>
                                        </p:tgtEl>
                                        <p:attrNameLst>
                                          <p:attrName>style.visibility</p:attrName>
                                        </p:attrNameLst>
                                      </p:cBhvr>
                                      <p:to>
                                        <p:strVal val="visible"/>
                                      </p:to>
                                    </p:set>
                                    <p:animEffect transition="in" filter="fade">
                                      <p:cBhvr>
                                        <p:cTn id="10" dur="500"/>
                                        <p:tgtEl>
                                          <p:spTgt spid="465"/>
                                        </p:tgtEl>
                                      </p:cBhvr>
                                    </p:animEffect>
                                  </p:childTnLst>
                                </p:cTn>
                              </p:par>
                              <p:par>
                                <p:cTn id="11" presetID="10" presetClass="entr" presetSubtype="0" fill="hold" nodeType="withEffect">
                                  <p:stCondLst>
                                    <p:cond delay="0"/>
                                  </p:stCondLst>
                                  <p:childTnLst>
                                    <p:set>
                                      <p:cBhvr>
                                        <p:cTn id="12" dur="1" fill="hold">
                                          <p:stCondLst>
                                            <p:cond delay="0"/>
                                          </p:stCondLst>
                                        </p:cTn>
                                        <p:tgtEl>
                                          <p:spTgt spid="548"/>
                                        </p:tgtEl>
                                        <p:attrNameLst>
                                          <p:attrName>style.visibility</p:attrName>
                                        </p:attrNameLst>
                                      </p:cBhvr>
                                      <p:to>
                                        <p:strVal val="visible"/>
                                      </p:to>
                                    </p:set>
                                    <p:animEffect transition="in" filter="fade">
                                      <p:cBhvr>
                                        <p:cTn id="13" dur="500"/>
                                        <p:tgtEl>
                                          <p:spTgt spid="548"/>
                                        </p:tgtEl>
                                      </p:cBhvr>
                                    </p:animEffect>
                                  </p:childTnLst>
                                </p:cTn>
                              </p:par>
                              <p:par>
                                <p:cTn id="14" presetID="10" presetClass="entr" presetSubtype="0" fill="hold" nodeType="withEffect">
                                  <p:stCondLst>
                                    <p:cond delay="0"/>
                                  </p:stCondLst>
                                  <p:childTnLst>
                                    <p:set>
                                      <p:cBhvr>
                                        <p:cTn id="15" dur="1" fill="hold">
                                          <p:stCondLst>
                                            <p:cond delay="0"/>
                                          </p:stCondLst>
                                        </p:cTn>
                                        <p:tgtEl>
                                          <p:spTgt spid="631"/>
                                        </p:tgtEl>
                                        <p:attrNameLst>
                                          <p:attrName>style.visibility</p:attrName>
                                        </p:attrNameLst>
                                      </p:cBhvr>
                                      <p:to>
                                        <p:strVal val="visible"/>
                                      </p:to>
                                    </p:set>
                                    <p:animEffect transition="in" filter="fade">
                                      <p:cBhvr>
                                        <p:cTn id="16" dur="500"/>
                                        <p:tgtEl>
                                          <p:spTgt spid="6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33333E-6 -2.83951E-6 L 0.24375 0.03334 " pathEditMode="relative" rAng="0" ptsTypes="AA">
                                      <p:cBhvr>
                                        <p:cTn id="20" dur="2000" fill="hold"/>
                                        <p:tgtEl>
                                          <p:spTgt spid="462"/>
                                        </p:tgtEl>
                                        <p:attrNameLst>
                                          <p:attrName>ppt_x</p:attrName>
                                          <p:attrName>ppt_y</p:attrName>
                                        </p:attrNameLst>
                                      </p:cBhvr>
                                      <p:rCtr x="12188" y="1667"/>
                                    </p:animMotion>
                                  </p:childTnLst>
                                </p:cTn>
                              </p:par>
                              <p:par>
                                <p:cTn id="21" presetID="42" presetClass="path" presetSubtype="0" accel="50000" decel="50000" fill="hold" nodeType="withEffect">
                                  <p:stCondLst>
                                    <p:cond delay="0"/>
                                  </p:stCondLst>
                                  <p:childTnLst>
                                    <p:animMotion origin="layout" path="M 5.55556E-7 1.23457E-6 L 0.24201 -0.02778 " pathEditMode="relative" rAng="0" ptsTypes="AA">
                                      <p:cBhvr>
                                        <p:cTn id="22" dur="2000" fill="hold"/>
                                        <p:tgtEl>
                                          <p:spTgt spid="465"/>
                                        </p:tgtEl>
                                        <p:attrNameLst>
                                          <p:attrName>ppt_x</p:attrName>
                                          <p:attrName>ppt_y</p:attrName>
                                        </p:attrNameLst>
                                      </p:cBhvr>
                                      <p:rCtr x="12101" y="-1389"/>
                                    </p:animMotion>
                                  </p:childTnLst>
                                </p:cTn>
                              </p:par>
                              <p:par>
                                <p:cTn id="23" presetID="42" presetClass="path" presetSubtype="0" accel="50000" decel="50000" fill="hold" nodeType="withEffect">
                                  <p:stCondLst>
                                    <p:cond delay="0"/>
                                  </p:stCondLst>
                                  <p:childTnLst>
                                    <p:animMotion origin="layout" path="M 3.33333E-6 -1.85185E-6 L -0.25 0.03889 " pathEditMode="relative" rAng="0" ptsTypes="AA">
                                      <p:cBhvr>
                                        <p:cTn id="24" dur="2000" fill="hold"/>
                                        <p:tgtEl>
                                          <p:spTgt spid="548"/>
                                        </p:tgtEl>
                                        <p:attrNameLst>
                                          <p:attrName>ppt_x</p:attrName>
                                          <p:attrName>ppt_y</p:attrName>
                                        </p:attrNameLst>
                                      </p:cBhvr>
                                      <p:rCtr x="-12500" y="1944"/>
                                    </p:animMotion>
                                  </p:childTnLst>
                                </p:cTn>
                              </p:par>
                              <p:par>
                                <p:cTn id="25" presetID="42" presetClass="path" presetSubtype="0" accel="50000" decel="50000" fill="hold" nodeType="withEffect">
                                  <p:stCondLst>
                                    <p:cond delay="0"/>
                                  </p:stCondLst>
                                  <p:childTnLst>
                                    <p:animMotion origin="layout" path="M -1.94444E-6 1.23457E-6 L -0.25121 -0.02778 " pathEditMode="relative" rAng="0" ptsTypes="AA">
                                      <p:cBhvr>
                                        <p:cTn id="26" dur="2000" fill="hold"/>
                                        <p:tgtEl>
                                          <p:spTgt spid="631"/>
                                        </p:tgtEl>
                                        <p:attrNameLst>
                                          <p:attrName>ppt_x</p:attrName>
                                          <p:attrName>ppt_y</p:attrName>
                                        </p:attrNameLst>
                                      </p:cBhvr>
                                      <p:rCtr x="-12569"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338"/>
          <p:cNvSpPr/>
          <p:nvPr/>
        </p:nvSpPr>
        <p:spPr>
          <a:xfrm>
            <a:off x="2667000" y="120015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Title 1"/>
          <p:cNvSpPr>
            <a:spLocks noGrp="1"/>
          </p:cNvSpPr>
          <p:nvPr>
            <p:ph type="title"/>
          </p:nvPr>
        </p:nvSpPr>
        <p:spPr>
          <a:xfrm>
            <a:off x="76200" y="171450"/>
            <a:ext cx="7010400" cy="685800"/>
          </a:xfrm>
        </p:spPr>
        <p:txBody>
          <a:bodyPr/>
          <a:lstStyle/>
          <a:p>
            <a:r>
              <a:rPr lang="en-US" dirty="0" smtClean="0"/>
              <a:t>Non-leaf tile</a:t>
            </a:r>
            <a:endParaRPr lang="en-US" dirty="0"/>
          </a:p>
        </p:txBody>
      </p:sp>
      <p:sp>
        <p:nvSpPr>
          <p:cNvPr id="343" name="Oval 342"/>
          <p:cNvSpPr/>
          <p:nvPr/>
        </p:nvSpPr>
        <p:spPr>
          <a:xfrm>
            <a:off x="30099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30099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5" name="Oval 344"/>
          <p:cNvSpPr/>
          <p:nvPr/>
        </p:nvSpPr>
        <p:spPr>
          <a:xfrm>
            <a:off x="30099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Oval 345"/>
          <p:cNvSpPr/>
          <p:nvPr/>
        </p:nvSpPr>
        <p:spPr>
          <a:xfrm>
            <a:off x="3461520" y="24832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7" name="Oval 346"/>
          <p:cNvSpPr/>
          <p:nvPr/>
        </p:nvSpPr>
        <p:spPr>
          <a:xfrm>
            <a:off x="34671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8" name="Oval 347"/>
          <p:cNvSpPr/>
          <p:nvPr/>
        </p:nvSpPr>
        <p:spPr>
          <a:xfrm>
            <a:off x="34671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9" name="Oval 348"/>
          <p:cNvSpPr/>
          <p:nvPr/>
        </p:nvSpPr>
        <p:spPr>
          <a:xfrm>
            <a:off x="39243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0" name="Oval 349"/>
          <p:cNvSpPr/>
          <p:nvPr/>
        </p:nvSpPr>
        <p:spPr>
          <a:xfrm>
            <a:off x="39243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1" name="Oval 350"/>
          <p:cNvSpPr/>
          <p:nvPr/>
        </p:nvSpPr>
        <p:spPr>
          <a:xfrm>
            <a:off x="39243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2" name="Oval 351"/>
          <p:cNvSpPr/>
          <p:nvPr/>
        </p:nvSpPr>
        <p:spPr>
          <a:xfrm>
            <a:off x="26479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3" name="Oval 352"/>
          <p:cNvSpPr/>
          <p:nvPr/>
        </p:nvSpPr>
        <p:spPr>
          <a:xfrm>
            <a:off x="26479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4" name="Oval 353"/>
          <p:cNvSpPr/>
          <p:nvPr/>
        </p:nvSpPr>
        <p:spPr>
          <a:xfrm>
            <a:off x="26479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5" name="Oval 354"/>
          <p:cNvSpPr/>
          <p:nvPr/>
        </p:nvSpPr>
        <p:spPr>
          <a:xfrm>
            <a:off x="43243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6" name="Oval 355"/>
          <p:cNvSpPr/>
          <p:nvPr/>
        </p:nvSpPr>
        <p:spPr>
          <a:xfrm>
            <a:off x="43243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7" name="Oval 356"/>
          <p:cNvSpPr/>
          <p:nvPr/>
        </p:nvSpPr>
        <p:spPr>
          <a:xfrm>
            <a:off x="43243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8" name="Oval 357"/>
          <p:cNvSpPr/>
          <p:nvPr/>
        </p:nvSpPr>
        <p:spPr>
          <a:xfrm>
            <a:off x="30099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9" name="Oval 358"/>
          <p:cNvSpPr/>
          <p:nvPr/>
        </p:nvSpPr>
        <p:spPr>
          <a:xfrm>
            <a:off x="34671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0" name="Oval 359"/>
          <p:cNvSpPr/>
          <p:nvPr/>
        </p:nvSpPr>
        <p:spPr>
          <a:xfrm>
            <a:off x="39243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1" name="Oval 360"/>
          <p:cNvSpPr/>
          <p:nvPr/>
        </p:nvSpPr>
        <p:spPr>
          <a:xfrm>
            <a:off x="30099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34671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3" name="Oval 362"/>
          <p:cNvSpPr/>
          <p:nvPr/>
        </p:nvSpPr>
        <p:spPr>
          <a:xfrm>
            <a:off x="39243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4" name="Oval 363"/>
          <p:cNvSpPr/>
          <p:nvPr/>
        </p:nvSpPr>
        <p:spPr>
          <a:xfrm>
            <a:off x="43243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5" name="Oval 364"/>
          <p:cNvSpPr/>
          <p:nvPr/>
        </p:nvSpPr>
        <p:spPr>
          <a:xfrm>
            <a:off x="26479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6" name="Oval 365"/>
          <p:cNvSpPr/>
          <p:nvPr/>
        </p:nvSpPr>
        <p:spPr>
          <a:xfrm>
            <a:off x="2647950" y="117157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32435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6" name="Oval 425"/>
          <p:cNvSpPr/>
          <p:nvPr/>
        </p:nvSpPr>
        <p:spPr>
          <a:xfrm>
            <a:off x="30099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7" name="Oval 426"/>
          <p:cNvSpPr/>
          <p:nvPr/>
        </p:nvSpPr>
        <p:spPr>
          <a:xfrm>
            <a:off x="30099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8" name="Oval 427"/>
          <p:cNvSpPr/>
          <p:nvPr/>
        </p:nvSpPr>
        <p:spPr>
          <a:xfrm>
            <a:off x="30099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9" name="Oval 428"/>
          <p:cNvSpPr/>
          <p:nvPr/>
        </p:nvSpPr>
        <p:spPr>
          <a:xfrm>
            <a:off x="34671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0" name="Oval 429"/>
          <p:cNvSpPr/>
          <p:nvPr/>
        </p:nvSpPr>
        <p:spPr>
          <a:xfrm>
            <a:off x="34671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1" name="Oval 430"/>
          <p:cNvSpPr/>
          <p:nvPr/>
        </p:nvSpPr>
        <p:spPr>
          <a:xfrm>
            <a:off x="34671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2" name="Oval 431"/>
          <p:cNvSpPr/>
          <p:nvPr/>
        </p:nvSpPr>
        <p:spPr>
          <a:xfrm>
            <a:off x="39243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3" name="Oval 432"/>
          <p:cNvSpPr/>
          <p:nvPr/>
        </p:nvSpPr>
        <p:spPr>
          <a:xfrm>
            <a:off x="39243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39243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5" name="Oval 434"/>
          <p:cNvSpPr/>
          <p:nvPr/>
        </p:nvSpPr>
        <p:spPr>
          <a:xfrm>
            <a:off x="264795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6" name="Oval 435"/>
          <p:cNvSpPr/>
          <p:nvPr/>
        </p:nvSpPr>
        <p:spPr>
          <a:xfrm>
            <a:off x="264795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7" name="Oval 436"/>
          <p:cNvSpPr/>
          <p:nvPr/>
        </p:nvSpPr>
        <p:spPr>
          <a:xfrm>
            <a:off x="264795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8" name="Oval 437"/>
          <p:cNvSpPr/>
          <p:nvPr/>
        </p:nvSpPr>
        <p:spPr>
          <a:xfrm>
            <a:off x="432435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32435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0" name="Oval 439"/>
          <p:cNvSpPr/>
          <p:nvPr/>
        </p:nvSpPr>
        <p:spPr>
          <a:xfrm>
            <a:off x="432435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1" name="Oval 440"/>
          <p:cNvSpPr/>
          <p:nvPr/>
        </p:nvSpPr>
        <p:spPr>
          <a:xfrm>
            <a:off x="30099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2" name="Oval 441"/>
          <p:cNvSpPr/>
          <p:nvPr/>
        </p:nvSpPr>
        <p:spPr>
          <a:xfrm>
            <a:off x="34671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3" name="Oval 442"/>
          <p:cNvSpPr/>
          <p:nvPr/>
        </p:nvSpPr>
        <p:spPr>
          <a:xfrm>
            <a:off x="39243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30099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5" name="Oval 444"/>
          <p:cNvSpPr/>
          <p:nvPr/>
        </p:nvSpPr>
        <p:spPr>
          <a:xfrm>
            <a:off x="34671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6" name="Oval 445"/>
          <p:cNvSpPr/>
          <p:nvPr/>
        </p:nvSpPr>
        <p:spPr>
          <a:xfrm>
            <a:off x="39243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7" name="Oval 446"/>
          <p:cNvSpPr/>
          <p:nvPr/>
        </p:nvSpPr>
        <p:spPr>
          <a:xfrm>
            <a:off x="432435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8" name="Oval 447"/>
          <p:cNvSpPr/>
          <p:nvPr/>
        </p:nvSpPr>
        <p:spPr>
          <a:xfrm>
            <a:off x="2647950" y="4407285"/>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264795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0" name="Oval 449"/>
          <p:cNvSpPr/>
          <p:nvPr/>
        </p:nvSpPr>
        <p:spPr>
          <a:xfrm>
            <a:off x="432435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p:cNvSpPr/>
          <p:nvPr/>
        </p:nvSpPr>
        <p:spPr>
          <a:xfrm>
            <a:off x="46863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0" name="Oval 509"/>
          <p:cNvSpPr/>
          <p:nvPr/>
        </p:nvSpPr>
        <p:spPr>
          <a:xfrm>
            <a:off x="46863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1" name="Oval 510"/>
          <p:cNvSpPr/>
          <p:nvPr/>
        </p:nvSpPr>
        <p:spPr>
          <a:xfrm>
            <a:off x="46863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2" name="Oval 511"/>
          <p:cNvSpPr/>
          <p:nvPr/>
        </p:nvSpPr>
        <p:spPr>
          <a:xfrm>
            <a:off x="51435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3" name="Oval 512"/>
          <p:cNvSpPr/>
          <p:nvPr/>
        </p:nvSpPr>
        <p:spPr>
          <a:xfrm>
            <a:off x="51435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p:cNvSpPr/>
          <p:nvPr/>
        </p:nvSpPr>
        <p:spPr>
          <a:xfrm>
            <a:off x="51435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5" name="Oval 514"/>
          <p:cNvSpPr/>
          <p:nvPr/>
        </p:nvSpPr>
        <p:spPr>
          <a:xfrm>
            <a:off x="56007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6" name="Oval 515"/>
          <p:cNvSpPr/>
          <p:nvPr/>
        </p:nvSpPr>
        <p:spPr>
          <a:xfrm>
            <a:off x="56007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7" name="Oval 516"/>
          <p:cNvSpPr/>
          <p:nvPr/>
        </p:nvSpPr>
        <p:spPr>
          <a:xfrm>
            <a:off x="56007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8" name="Oval 517"/>
          <p:cNvSpPr/>
          <p:nvPr/>
        </p:nvSpPr>
        <p:spPr>
          <a:xfrm>
            <a:off x="43243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p:cNvSpPr/>
          <p:nvPr/>
        </p:nvSpPr>
        <p:spPr>
          <a:xfrm>
            <a:off x="43243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0" name="Oval 519"/>
          <p:cNvSpPr/>
          <p:nvPr/>
        </p:nvSpPr>
        <p:spPr>
          <a:xfrm>
            <a:off x="43243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1" name="Oval 520"/>
          <p:cNvSpPr/>
          <p:nvPr/>
        </p:nvSpPr>
        <p:spPr>
          <a:xfrm>
            <a:off x="60007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2" name="Oval 521"/>
          <p:cNvSpPr/>
          <p:nvPr/>
        </p:nvSpPr>
        <p:spPr>
          <a:xfrm>
            <a:off x="60007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3" name="Oval 522"/>
          <p:cNvSpPr/>
          <p:nvPr/>
        </p:nvSpPr>
        <p:spPr>
          <a:xfrm>
            <a:off x="60007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p:cNvSpPr/>
          <p:nvPr/>
        </p:nvSpPr>
        <p:spPr>
          <a:xfrm>
            <a:off x="46863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5" name="Oval 524"/>
          <p:cNvSpPr/>
          <p:nvPr/>
        </p:nvSpPr>
        <p:spPr>
          <a:xfrm>
            <a:off x="51435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6" name="Oval 525"/>
          <p:cNvSpPr/>
          <p:nvPr/>
        </p:nvSpPr>
        <p:spPr>
          <a:xfrm>
            <a:off x="56007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7" name="Oval 526"/>
          <p:cNvSpPr/>
          <p:nvPr/>
        </p:nvSpPr>
        <p:spPr>
          <a:xfrm>
            <a:off x="46863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8" name="Oval 527"/>
          <p:cNvSpPr/>
          <p:nvPr/>
        </p:nvSpPr>
        <p:spPr>
          <a:xfrm>
            <a:off x="51435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9" name="Oval 528"/>
          <p:cNvSpPr/>
          <p:nvPr/>
        </p:nvSpPr>
        <p:spPr>
          <a:xfrm>
            <a:off x="56007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p:cNvSpPr/>
          <p:nvPr/>
        </p:nvSpPr>
        <p:spPr>
          <a:xfrm>
            <a:off x="60007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1" name="Oval 530"/>
          <p:cNvSpPr/>
          <p:nvPr/>
        </p:nvSpPr>
        <p:spPr>
          <a:xfrm>
            <a:off x="43243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2" name="Oval 531"/>
          <p:cNvSpPr/>
          <p:nvPr/>
        </p:nvSpPr>
        <p:spPr>
          <a:xfrm>
            <a:off x="432435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3" name="Oval 532"/>
          <p:cNvSpPr/>
          <p:nvPr/>
        </p:nvSpPr>
        <p:spPr>
          <a:xfrm>
            <a:off x="6000750" y="117157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2" name="Oval 591"/>
          <p:cNvSpPr/>
          <p:nvPr/>
        </p:nvSpPr>
        <p:spPr>
          <a:xfrm>
            <a:off x="46863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3" name="Oval 592"/>
          <p:cNvSpPr/>
          <p:nvPr/>
        </p:nvSpPr>
        <p:spPr>
          <a:xfrm>
            <a:off x="46863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4" name="Oval 593"/>
          <p:cNvSpPr/>
          <p:nvPr/>
        </p:nvSpPr>
        <p:spPr>
          <a:xfrm>
            <a:off x="46863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5" name="Oval 594"/>
          <p:cNvSpPr/>
          <p:nvPr/>
        </p:nvSpPr>
        <p:spPr>
          <a:xfrm>
            <a:off x="51435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6" name="Oval 595"/>
          <p:cNvSpPr/>
          <p:nvPr/>
        </p:nvSpPr>
        <p:spPr>
          <a:xfrm>
            <a:off x="51435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7" name="Oval 596"/>
          <p:cNvSpPr/>
          <p:nvPr/>
        </p:nvSpPr>
        <p:spPr>
          <a:xfrm>
            <a:off x="51435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8" name="Oval 597"/>
          <p:cNvSpPr/>
          <p:nvPr/>
        </p:nvSpPr>
        <p:spPr>
          <a:xfrm>
            <a:off x="56007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9" name="Oval 598"/>
          <p:cNvSpPr/>
          <p:nvPr/>
        </p:nvSpPr>
        <p:spPr>
          <a:xfrm>
            <a:off x="56007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0" name="Oval 599"/>
          <p:cNvSpPr/>
          <p:nvPr/>
        </p:nvSpPr>
        <p:spPr>
          <a:xfrm>
            <a:off x="56007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1" name="Oval 600"/>
          <p:cNvSpPr/>
          <p:nvPr/>
        </p:nvSpPr>
        <p:spPr>
          <a:xfrm>
            <a:off x="432435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2" name="Oval 601"/>
          <p:cNvSpPr/>
          <p:nvPr/>
        </p:nvSpPr>
        <p:spPr>
          <a:xfrm>
            <a:off x="432435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3" name="Oval 602"/>
          <p:cNvSpPr/>
          <p:nvPr/>
        </p:nvSpPr>
        <p:spPr>
          <a:xfrm>
            <a:off x="432435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4" name="Oval 603"/>
          <p:cNvSpPr/>
          <p:nvPr/>
        </p:nvSpPr>
        <p:spPr>
          <a:xfrm>
            <a:off x="600075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5" name="Oval 604"/>
          <p:cNvSpPr/>
          <p:nvPr/>
        </p:nvSpPr>
        <p:spPr>
          <a:xfrm>
            <a:off x="600075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6" name="Oval 605"/>
          <p:cNvSpPr/>
          <p:nvPr/>
        </p:nvSpPr>
        <p:spPr>
          <a:xfrm>
            <a:off x="600075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7" name="Oval 606"/>
          <p:cNvSpPr/>
          <p:nvPr/>
        </p:nvSpPr>
        <p:spPr>
          <a:xfrm>
            <a:off x="46863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8" name="Oval 607"/>
          <p:cNvSpPr/>
          <p:nvPr/>
        </p:nvSpPr>
        <p:spPr>
          <a:xfrm>
            <a:off x="51435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9" name="Oval 608"/>
          <p:cNvSpPr/>
          <p:nvPr/>
        </p:nvSpPr>
        <p:spPr>
          <a:xfrm>
            <a:off x="56007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0" name="Oval 609"/>
          <p:cNvSpPr/>
          <p:nvPr/>
        </p:nvSpPr>
        <p:spPr>
          <a:xfrm>
            <a:off x="46863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1" name="Oval 610"/>
          <p:cNvSpPr/>
          <p:nvPr/>
        </p:nvSpPr>
        <p:spPr>
          <a:xfrm>
            <a:off x="51435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2" name="Oval 611"/>
          <p:cNvSpPr/>
          <p:nvPr/>
        </p:nvSpPr>
        <p:spPr>
          <a:xfrm>
            <a:off x="56007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3" name="Oval 612"/>
          <p:cNvSpPr/>
          <p:nvPr/>
        </p:nvSpPr>
        <p:spPr>
          <a:xfrm>
            <a:off x="6000750" y="441262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4" name="Oval 613"/>
          <p:cNvSpPr/>
          <p:nvPr/>
        </p:nvSpPr>
        <p:spPr>
          <a:xfrm>
            <a:off x="432435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5" name="Oval 614"/>
          <p:cNvSpPr/>
          <p:nvPr/>
        </p:nvSpPr>
        <p:spPr>
          <a:xfrm>
            <a:off x="432435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6" name="Oval 615"/>
          <p:cNvSpPr/>
          <p:nvPr/>
        </p:nvSpPr>
        <p:spPr>
          <a:xfrm>
            <a:off x="600075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6" name="TextBox 785"/>
          <p:cNvSpPr txBox="1"/>
          <p:nvPr/>
        </p:nvSpPr>
        <p:spPr>
          <a:xfrm>
            <a:off x="6477000" y="4171950"/>
            <a:ext cx="1257075" cy="338554"/>
          </a:xfrm>
          <a:prstGeom prst="rect">
            <a:avLst/>
          </a:prstGeom>
          <a:noFill/>
        </p:spPr>
        <p:txBody>
          <a:bodyPr wrap="none" rtlCol="0">
            <a:spAutoFit/>
          </a:bodyPr>
          <a:lstStyle/>
          <a:p>
            <a:r>
              <a:rPr lang="en-US" dirty="0" smtClean="0"/>
              <a:t>[Garland95]</a:t>
            </a:r>
            <a:endParaRPr lang="en-US" dirty="0"/>
          </a:p>
        </p:txBody>
      </p:sp>
      <p:cxnSp>
        <p:nvCxnSpPr>
          <p:cNvPr id="139" name="Straight Connector 138"/>
          <p:cNvCxnSpPr>
            <a:stCxn id="448" idx="7"/>
            <a:endCxn id="533" idx="3"/>
          </p:cNvCxnSpPr>
          <p:nvPr/>
        </p:nvCxnSpPr>
        <p:spPr>
          <a:xfrm flipV="1">
            <a:off x="2680470" y="1204096"/>
            <a:ext cx="3325860" cy="3208769"/>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448" idx="0"/>
            <a:endCxn id="366" idx="4"/>
          </p:cNvCxnSpPr>
          <p:nvPr/>
        </p:nvCxnSpPr>
        <p:spPr>
          <a:xfrm flipV="1">
            <a:off x="2667000" y="1209676"/>
            <a:ext cx="0" cy="3197609"/>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533" idx="4"/>
            <a:endCxn id="613" idx="0"/>
          </p:cNvCxnSpPr>
          <p:nvPr/>
        </p:nvCxnSpPr>
        <p:spPr>
          <a:xfrm>
            <a:off x="6019800" y="1209676"/>
            <a:ext cx="0" cy="320295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a:stCxn id="366" idx="6"/>
            <a:endCxn id="533" idx="2"/>
          </p:cNvCxnSpPr>
          <p:nvPr/>
        </p:nvCxnSpPr>
        <p:spPr>
          <a:xfrm>
            <a:off x="2686050" y="1190626"/>
            <a:ext cx="3314700" cy="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a:stCxn id="448" idx="6"/>
            <a:endCxn id="613" idx="2"/>
          </p:cNvCxnSpPr>
          <p:nvPr/>
        </p:nvCxnSpPr>
        <p:spPr>
          <a:xfrm>
            <a:off x="2686050" y="4426335"/>
            <a:ext cx="3314700" cy="5341"/>
          </a:xfrm>
          <a:prstGeom prst="line">
            <a:avLst/>
          </a:prstGeom>
        </p:spPr>
        <p:style>
          <a:lnRef idx="2">
            <a:schemeClr val="dk1"/>
          </a:lnRef>
          <a:fillRef idx="0">
            <a:schemeClr val="dk1"/>
          </a:fillRef>
          <a:effectRef idx="1">
            <a:schemeClr val="dk1"/>
          </a:effectRef>
          <a:fontRef idx="minor">
            <a:schemeClr val="tx1"/>
          </a:fontRef>
        </p:style>
      </p:cxnSp>
      <p:cxnSp>
        <p:nvCxnSpPr>
          <p:cNvPr id="156" name="Straight Connector 155"/>
          <p:cNvCxnSpPr>
            <a:stCxn id="448" idx="7"/>
            <a:endCxn id="348" idx="3"/>
          </p:cNvCxnSpPr>
          <p:nvPr/>
        </p:nvCxnSpPr>
        <p:spPr>
          <a:xfrm flipV="1">
            <a:off x="2680470" y="1604146"/>
            <a:ext cx="792210" cy="2808719"/>
          </a:xfrm>
          <a:prstGeom prst="line">
            <a:avLst/>
          </a:prstGeom>
        </p:spPr>
        <p:style>
          <a:lnRef idx="2">
            <a:schemeClr val="dk1"/>
          </a:lnRef>
          <a:fillRef idx="0">
            <a:schemeClr val="dk1"/>
          </a:fillRef>
          <a:effectRef idx="1">
            <a:schemeClr val="dk1"/>
          </a:effectRef>
          <a:fontRef idx="minor">
            <a:schemeClr val="tx1"/>
          </a:fontRef>
        </p:style>
      </p:cxnSp>
      <p:cxnSp>
        <p:nvCxnSpPr>
          <p:cNvPr id="161" name="Straight Connector 160"/>
          <p:cNvCxnSpPr>
            <a:stCxn id="366" idx="5"/>
            <a:endCxn id="348" idx="1"/>
          </p:cNvCxnSpPr>
          <p:nvPr/>
        </p:nvCxnSpPr>
        <p:spPr>
          <a:xfrm>
            <a:off x="2680470" y="1204096"/>
            <a:ext cx="792210" cy="37311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a:stCxn id="533" idx="3"/>
            <a:endCxn id="348" idx="7"/>
          </p:cNvCxnSpPr>
          <p:nvPr/>
        </p:nvCxnSpPr>
        <p:spPr>
          <a:xfrm flipH="1">
            <a:off x="3499620" y="1204096"/>
            <a:ext cx="2506710" cy="37311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137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500"/>
                                        <p:tgtEl>
                                          <p:spTgt spid="147"/>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348"/>
                                        </p:tgtEl>
                                        <p:attrNameLst>
                                          <p:attrName>stroke.color</p:attrName>
                                        </p:attrNameLst>
                                      </p:cBhvr>
                                      <p:to>
                                        <a:srgbClr val="FF0000"/>
                                      </p:to>
                                    </p:animClr>
                                    <p:set>
                                      <p:cBhvr>
                                        <p:cTn id="24" dur="500" fill="hold"/>
                                        <p:tgtEl>
                                          <p:spTgt spid="348"/>
                                        </p:tgtEl>
                                        <p:attrNameLst>
                                          <p:attrName>stroke.on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348"/>
                                        </p:tgtEl>
                                        <p:attrNameLst>
                                          <p:attrName>fillcolor</p:attrName>
                                        </p:attrNameLst>
                                      </p:cBhvr>
                                      <p:to>
                                        <a:srgbClr val="FF0000"/>
                                      </p:to>
                                    </p:animClr>
                                    <p:set>
                                      <p:cBhvr>
                                        <p:cTn id="27" dur="500" fill="hold"/>
                                        <p:tgtEl>
                                          <p:spTgt spid="348"/>
                                        </p:tgtEl>
                                        <p:attrNameLst>
                                          <p:attrName>fill.type</p:attrName>
                                        </p:attrNameLst>
                                      </p:cBhvr>
                                      <p:to>
                                        <p:strVal val="solid"/>
                                      </p:to>
                                    </p:set>
                                    <p:set>
                                      <p:cBhvr>
                                        <p:cTn id="28" dur="500" fill="hold"/>
                                        <p:tgtEl>
                                          <p:spTgt spid="348"/>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par>
                                <p:cTn id="34" presetID="10" presetClass="entr" presetSubtype="0" fill="hold" nodeType="with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fade">
                                      <p:cBhvr>
                                        <p:cTn id="36" dur="500"/>
                                        <p:tgtEl>
                                          <p:spTgt spid="164"/>
                                        </p:tgtEl>
                                      </p:cBhvr>
                                    </p:animEffect>
                                  </p:childTnLst>
                                </p:cTn>
                              </p:par>
                              <p:par>
                                <p:cTn id="37" presetID="10"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animEffect transition="in" filter="fade">
                                      <p:cBhvr>
                                        <p:cTn id="3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9" name="Rectangle 338"/>
          <p:cNvSpPr/>
          <p:nvPr/>
        </p:nvSpPr>
        <p:spPr>
          <a:xfrm>
            <a:off x="2667000" y="1200150"/>
            <a:ext cx="3352800" cy="323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Title 1"/>
          <p:cNvSpPr>
            <a:spLocks noGrp="1"/>
          </p:cNvSpPr>
          <p:nvPr>
            <p:ph type="title"/>
          </p:nvPr>
        </p:nvSpPr>
        <p:spPr>
          <a:xfrm>
            <a:off x="76200" y="171450"/>
            <a:ext cx="7010400" cy="685800"/>
          </a:xfrm>
        </p:spPr>
        <p:txBody>
          <a:bodyPr/>
          <a:lstStyle/>
          <a:p>
            <a:r>
              <a:rPr lang="en-US" dirty="0" smtClean="0"/>
              <a:t>Non-leaf tile</a:t>
            </a:r>
            <a:endParaRPr lang="en-US" dirty="0"/>
          </a:p>
        </p:txBody>
      </p:sp>
      <p:sp>
        <p:nvSpPr>
          <p:cNvPr id="343" name="Oval 342"/>
          <p:cNvSpPr/>
          <p:nvPr/>
        </p:nvSpPr>
        <p:spPr>
          <a:xfrm>
            <a:off x="30099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30099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5" name="Oval 344"/>
          <p:cNvSpPr/>
          <p:nvPr/>
        </p:nvSpPr>
        <p:spPr>
          <a:xfrm>
            <a:off x="30099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Oval 345"/>
          <p:cNvSpPr/>
          <p:nvPr/>
        </p:nvSpPr>
        <p:spPr>
          <a:xfrm>
            <a:off x="34671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7" name="Oval 346"/>
          <p:cNvSpPr/>
          <p:nvPr/>
        </p:nvSpPr>
        <p:spPr>
          <a:xfrm>
            <a:off x="34671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8" name="Oval 347"/>
          <p:cNvSpPr/>
          <p:nvPr/>
        </p:nvSpPr>
        <p:spPr>
          <a:xfrm>
            <a:off x="34671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9" name="Oval 348"/>
          <p:cNvSpPr/>
          <p:nvPr/>
        </p:nvSpPr>
        <p:spPr>
          <a:xfrm>
            <a:off x="39243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0" name="Oval 349"/>
          <p:cNvSpPr/>
          <p:nvPr/>
        </p:nvSpPr>
        <p:spPr>
          <a:xfrm>
            <a:off x="39243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1" name="Oval 350"/>
          <p:cNvSpPr/>
          <p:nvPr/>
        </p:nvSpPr>
        <p:spPr>
          <a:xfrm>
            <a:off x="39243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2" name="Oval 351"/>
          <p:cNvSpPr/>
          <p:nvPr/>
        </p:nvSpPr>
        <p:spPr>
          <a:xfrm>
            <a:off x="26479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3" name="Oval 352"/>
          <p:cNvSpPr/>
          <p:nvPr/>
        </p:nvSpPr>
        <p:spPr>
          <a:xfrm>
            <a:off x="26479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4" name="Oval 353"/>
          <p:cNvSpPr/>
          <p:nvPr/>
        </p:nvSpPr>
        <p:spPr>
          <a:xfrm>
            <a:off x="26479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5" name="Oval 354"/>
          <p:cNvSpPr/>
          <p:nvPr/>
        </p:nvSpPr>
        <p:spPr>
          <a:xfrm>
            <a:off x="43243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6" name="Oval 355"/>
          <p:cNvSpPr/>
          <p:nvPr/>
        </p:nvSpPr>
        <p:spPr>
          <a:xfrm>
            <a:off x="43243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7" name="Oval 356"/>
          <p:cNvSpPr/>
          <p:nvPr/>
        </p:nvSpPr>
        <p:spPr>
          <a:xfrm>
            <a:off x="43243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8" name="Oval 357"/>
          <p:cNvSpPr/>
          <p:nvPr/>
        </p:nvSpPr>
        <p:spPr>
          <a:xfrm>
            <a:off x="30099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9" name="Oval 358"/>
          <p:cNvSpPr/>
          <p:nvPr/>
        </p:nvSpPr>
        <p:spPr>
          <a:xfrm>
            <a:off x="34671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0" name="Oval 359"/>
          <p:cNvSpPr/>
          <p:nvPr/>
        </p:nvSpPr>
        <p:spPr>
          <a:xfrm>
            <a:off x="39243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1" name="Oval 360"/>
          <p:cNvSpPr/>
          <p:nvPr/>
        </p:nvSpPr>
        <p:spPr>
          <a:xfrm>
            <a:off x="30099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34671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3" name="Oval 362"/>
          <p:cNvSpPr/>
          <p:nvPr/>
        </p:nvSpPr>
        <p:spPr>
          <a:xfrm>
            <a:off x="39243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4" name="Oval 363"/>
          <p:cNvSpPr/>
          <p:nvPr/>
        </p:nvSpPr>
        <p:spPr>
          <a:xfrm>
            <a:off x="43243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5" name="Oval 364"/>
          <p:cNvSpPr/>
          <p:nvPr/>
        </p:nvSpPr>
        <p:spPr>
          <a:xfrm>
            <a:off x="26479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6" name="Oval 365"/>
          <p:cNvSpPr/>
          <p:nvPr/>
        </p:nvSpPr>
        <p:spPr>
          <a:xfrm>
            <a:off x="2647950" y="117157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32435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6" name="Oval 425"/>
          <p:cNvSpPr/>
          <p:nvPr/>
        </p:nvSpPr>
        <p:spPr>
          <a:xfrm>
            <a:off x="30099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7" name="Oval 426"/>
          <p:cNvSpPr/>
          <p:nvPr/>
        </p:nvSpPr>
        <p:spPr>
          <a:xfrm>
            <a:off x="30099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8" name="Oval 427"/>
          <p:cNvSpPr/>
          <p:nvPr/>
        </p:nvSpPr>
        <p:spPr>
          <a:xfrm>
            <a:off x="30099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9" name="Oval 428"/>
          <p:cNvSpPr/>
          <p:nvPr/>
        </p:nvSpPr>
        <p:spPr>
          <a:xfrm>
            <a:off x="34671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0" name="Oval 429"/>
          <p:cNvSpPr/>
          <p:nvPr/>
        </p:nvSpPr>
        <p:spPr>
          <a:xfrm>
            <a:off x="34671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1" name="Oval 430"/>
          <p:cNvSpPr/>
          <p:nvPr/>
        </p:nvSpPr>
        <p:spPr>
          <a:xfrm>
            <a:off x="34671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2" name="Oval 431"/>
          <p:cNvSpPr/>
          <p:nvPr/>
        </p:nvSpPr>
        <p:spPr>
          <a:xfrm>
            <a:off x="392430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3" name="Oval 432"/>
          <p:cNvSpPr/>
          <p:nvPr/>
        </p:nvSpPr>
        <p:spPr>
          <a:xfrm>
            <a:off x="392430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392430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5" name="Oval 434"/>
          <p:cNvSpPr/>
          <p:nvPr/>
        </p:nvSpPr>
        <p:spPr>
          <a:xfrm>
            <a:off x="264795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6" name="Oval 435"/>
          <p:cNvSpPr/>
          <p:nvPr/>
        </p:nvSpPr>
        <p:spPr>
          <a:xfrm>
            <a:off x="264795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7" name="Oval 436"/>
          <p:cNvSpPr/>
          <p:nvPr/>
        </p:nvSpPr>
        <p:spPr>
          <a:xfrm>
            <a:off x="264795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8" name="Oval 437"/>
          <p:cNvSpPr/>
          <p:nvPr/>
        </p:nvSpPr>
        <p:spPr>
          <a:xfrm>
            <a:off x="4324350" y="31880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324350" y="3645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0" name="Oval 439"/>
          <p:cNvSpPr/>
          <p:nvPr/>
        </p:nvSpPr>
        <p:spPr>
          <a:xfrm>
            <a:off x="4324350" y="41024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1" name="Oval 440"/>
          <p:cNvSpPr/>
          <p:nvPr/>
        </p:nvSpPr>
        <p:spPr>
          <a:xfrm>
            <a:off x="30099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2" name="Oval 441"/>
          <p:cNvSpPr/>
          <p:nvPr/>
        </p:nvSpPr>
        <p:spPr>
          <a:xfrm>
            <a:off x="34671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3" name="Oval 442"/>
          <p:cNvSpPr/>
          <p:nvPr/>
        </p:nvSpPr>
        <p:spPr>
          <a:xfrm>
            <a:off x="392430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30099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5" name="Oval 444"/>
          <p:cNvSpPr/>
          <p:nvPr/>
        </p:nvSpPr>
        <p:spPr>
          <a:xfrm>
            <a:off x="34671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6" name="Oval 445"/>
          <p:cNvSpPr/>
          <p:nvPr/>
        </p:nvSpPr>
        <p:spPr>
          <a:xfrm>
            <a:off x="392430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7" name="Oval 446"/>
          <p:cNvSpPr/>
          <p:nvPr/>
        </p:nvSpPr>
        <p:spPr>
          <a:xfrm>
            <a:off x="4324350" y="440728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8" name="Oval 447"/>
          <p:cNvSpPr/>
          <p:nvPr/>
        </p:nvSpPr>
        <p:spPr>
          <a:xfrm>
            <a:off x="2647950" y="4407285"/>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264795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0" name="Oval 449"/>
          <p:cNvSpPr/>
          <p:nvPr/>
        </p:nvSpPr>
        <p:spPr>
          <a:xfrm>
            <a:off x="4324350" y="2788035"/>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p:cNvSpPr/>
          <p:nvPr/>
        </p:nvSpPr>
        <p:spPr>
          <a:xfrm>
            <a:off x="46863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0" name="Oval 509"/>
          <p:cNvSpPr/>
          <p:nvPr/>
        </p:nvSpPr>
        <p:spPr>
          <a:xfrm>
            <a:off x="46863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1" name="Oval 510"/>
          <p:cNvSpPr/>
          <p:nvPr/>
        </p:nvSpPr>
        <p:spPr>
          <a:xfrm>
            <a:off x="46863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2" name="Oval 511"/>
          <p:cNvSpPr/>
          <p:nvPr/>
        </p:nvSpPr>
        <p:spPr>
          <a:xfrm>
            <a:off x="51435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3" name="Oval 512"/>
          <p:cNvSpPr/>
          <p:nvPr/>
        </p:nvSpPr>
        <p:spPr>
          <a:xfrm>
            <a:off x="51435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p:cNvSpPr/>
          <p:nvPr/>
        </p:nvSpPr>
        <p:spPr>
          <a:xfrm>
            <a:off x="51435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5" name="Oval 514"/>
          <p:cNvSpPr/>
          <p:nvPr/>
        </p:nvSpPr>
        <p:spPr>
          <a:xfrm>
            <a:off x="560070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6" name="Oval 515"/>
          <p:cNvSpPr/>
          <p:nvPr/>
        </p:nvSpPr>
        <p:spPr>
          <a:xfrm>
            <a:off x="560070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7" name="Oval 516"/>
          <p:cNvSpPr/>
          <p:nvPr/>
        </p:nvSpPr>
        <p:spPr>
          <a:xfrm>
            <a:off x="560070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8" name="Oval 517"/>
          <p:cNvSpPr/>
          <p:nvPr/>
        </p:nvSpPr>
        <p:spPr>
          <a:xfrm>
            <a:off x="43243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p:cNvSpPr/>
          <p:nvPr/>
        </p:nvSpPr>
        <p:spPr>
          <a:xfrm>
            <a:off x="43243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0" name="Oval 519"/>
          <p:cNvSpPr/>
          <p:nvPr/>
        </p:nvSpPr>
        <p:spPr>
          <a:xfrm>
            <a:off x="43243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1" name="Oval 520"/>
          <p:cNvSpPr/>
          <p:nvPr/>
        </p:nvSpPr>
        <p:spPr>
          <a:xfrm>
            <a:off x="6000750" y="1571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2" name="Oval 521"/>
          <p:cNvSpPr/>
          <p:nvPr/>
        </p:nvSpPr>
        <p:spPr>
          <a:xfrm>
            <a:off x="6000750" y="2028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3" name="Oval 522"/>
          <p:cNvSpPr/>
          <p:nvPr/>
        </p:nvSpPr>
        <p:spPr>
          <a:xfrm>
            <a:off x="6000750" y="24860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p:cNvSpPr/>
          <p:nvPr/>
        </p:nvSpPr>
        <p:spPr>
          <a:xfrm>
            <a:off x="46863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5" name="Oval 524"/>
          <p:cNvSpPr/>
          <p:nvPr/>
        </p:nvSpPr>
        <p:spPr>
          <a:xfrm>
            <a:off x="51435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6" name="Oval 525"/>
          <p:cNvSpPr/>
          <p:nvPr/>
        </p:nvSpPr>
        <p:spPr>
          <a:xfrm>
            <a:off x="560070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7" name="Oval 526"/>
          <p:cNvSpPr/>
          <p:nvPr/>
        </p:nvSpPr>
        <p:spPr>
          <a:xfrm>
            <a:off x="46863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8" name="Oval 527"/>
          <p:cNvSpPr/>
          <p:nvPr/>
        </p:nvSpPr>
        <p:spPr>
          <a:xfrm>
            <a:off x="51435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9" name="Oval 528"/>
          <p:cNvSpPr/>
          <p:nvPr/>
        </p:nvSpPr>
        <p:spPr>
          <a:xfrm>
            <a:off x="560070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p:cNvSpPr/>
          <p:nvPr/>
        </p:nvSpPr>
        <p:spPr>
          <a:xfrm>
            <a:off x="60007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1" name="Oval 530"/>
          <p:cNvSpPr/>
          <p:nvPr/>
        </p:nvSpPr>
        <p:spPr>
          <a:xfrm>
            <a:off x="4324350" y="2790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2" name="Oval 531"/>
          <p:cNvSpPr/>
          <p:nvPr/>
        </p:nvSpPr>
        <p:spPr>
          <a:xfrm>
            <a:off x="4324350" y="11715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3" name="Oval 532"/>
          <p:cNvSpPr/>
          <p:nvPr/>
        </p:nvSpPr>
        <p:spPr>
          <a:xfrm>
            <a:off x="6000750" y="117157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2" name="Oval 591"/>
          <p:cNvSpPr/>
          <p:nvPr/>
        </p:nvSpPr>
        <p:spPr>
          <a:xfrm>
            <a:off x="46863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3" name="Oval 592"/>
          <p:cNvSpPr/>
          <p:nvPr/>
        </p:nvSpPr>
        <p:spPr>
          <a:xfrm>
            <a:off x="46863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4" name="Oval 593"/>
          <p:cNvSpPr/>
          <p:nvPr/>
        </p:nvSpPr>
        <p:spPr>
          <a:xfrm>
            <a:off x="46863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5" name="Oval 594"/>
          <p:cNvSpPr/>
          <p:nvPr/>
        </p:nvSpPr>
        <p:spPr>
          <a:xfrm>
            <a:off x="51435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6" name="Oval 595"/>
          <p:cNvSpPr/>
          <p:nvPr/>
        </p:nvSpPr>
        <p:spPr>
          <a:xfrm>
            <a:off x="51435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7" name="Oval 596"/>
          <p:cNvSpPr/>
          <p:nvPr/>
        </p:nvSpPr>
        <p:spPr>
          <a:xfrm>
            <a:off x="51435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8" name="Oval 597"/>
          <p:cNvSpPr/>
          <p:nvPr/>
        </p:nvSpPr>
        <p:spPr>
          <a:xfrm>
            <a:off x="560070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9" name="Oval 598"/>
          <p:cNvSpPr/>
          <p:nvPr/>
        </p:nvSpPr>
        <p:spPr>
          <a:xfrm>
            <a:off x="560070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0" name="Oval 599"/>
          <p:cNvSpPr/>
          <p:nvPr/>
        </p:nvSpPr>
        <p:spPr>
          <a:xfrm>
            <a:off x="560070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1" name="Oval 600"/>
          <p:cNvSpPr/>
          <p:nvPr/>
        </p:nvSpPr>
        <p:spPr>
          <a:xfrm>
            <a:off x="432435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2" name="Oval 601"/>
          <p:cNvSpPr/>
          <p:nvPr/>
        </p:nvSpPr>
        <p:spPr>
          <a:xfrm>
            <a:off x="432435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3" name="Oval 602"/>
          <p:cNvSpPr/>
          <p:nvPr/>
        </p:nvSpPr>
        <p:spPr>
          <a:xfrm>
            <a:off x="432435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4" name="Oval 603"/>
          <p:cNvSpPr/>
          <p:nvPr/>
        </p:nvSpPr>
        <p:spPr>
          <a:xfrm>
            <a:off x="6000750" y="31934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5" name="Oval 604"/>
          <p:cNvSpPr/>
          <p:nvPr/>
        </p:nvSpPr>
        <p:spPr>
          <a:xfrm>
            <a:off x="6000750" y="3650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6" name="Oval 605"/>
          <p:cNvSpPr/>
          <p:nvPr/>
        </p:nvSpPr>
        <p:spPr>
          <a:xfrm>
            <a:off x="6000750" y="41078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7" name="Oval 606"/>
          <p:cNvSpPr/>
          <p:nvPr/>
        </p:nvSpPr>
        <p:spPr>
          <a:xfrm>
            <a:off x="46863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8" name="Oval 607"/>
          <p:cNvSpPr/>
          <p:nvPr/>
        </p:nvSpPr>
        <p:spPr>
          <a:xfrm>
            <a:off x="51435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9" name="Oval 608"/>
          <p:cNvSpPr/>
          <p:nvPr/>
        </p:nvSpPr>
        <p:spPr>
          <a:xfrm>
            <a:off x="560070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0" name="Oval 609"/>
          <p:cNvSpPr/>
          <p:nvPr/>
        </p:nvSpPr>
        <p:spPr>
          <a:xfrm>
            <a:off x="46863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1" name="Oval 610"/>
          <p:cNvSpPr/>
          <p:nvPr/>
        </p:nvSpPr>
        <p:spPr>
          <a:xfrm>
            <a:off x="51435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2" name="Oval 611"/>
          <p:cNvSpPr/>
          <p:nvPr/>
        </p:nvSpPr>
        <p:spPr>
          <a:xfrm>
            <a:off x="560070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3" name="Oval 612"/>
          <p:cNvSpPr/>
          <p:nvPr/>
        </p:nvSpPr>
        <p:spPr>
          <a:xfrm>
            <a:off x="6000750" y="4412626"/>
            <a:ext cx="38100" cy="38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4" name="Oval 613"/>
          <p:cNvSpPr/>
          <p:nvPr/>
        </p:nvSpPr>
        <p:spPr>
          <a:xfrm>
            <a:off x="4324350" y="441262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5" name="Oval 614"/>
          <p:cNvSpPr/>
          <p:nvPr/>
        </p:nvSpPr>
        <p:spPr>
          <a:xfrm>
            <a:off x="432435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6" name="Oval 615"/>
          <p:cNvSpPr/>
          <p:nvPr/>
        </p:nvSpPr>
        <p:spPr>
          <a:xfrm>
            <a:off x="6000750" y="2793376"/>
            <a:ext cx="38100" cy="38100"/>
          </a:xfrm>
          <a:prstGeom prst="ellipse">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76" name="Straight Connector 675"/>
          <p:cNvCxnSpPr>
            <a:stCxn id="366" idx="6"/>
            <a:endCxn id="533" idx="2"/>
          </p:cNvCxnSpPr>
          <p:nvPr/>
        </p:nvCxnSpPr>
        <p:spPr>
          <a:xfrm>
            <a:off x="2686050" y="1190626"/>
            <a:ext cx="3314700" cy="0"/>
          </a:xfrm>
          <a:prstGeom prst="line">
            <a:avLst/>
          </a:prstGeom>
        </p:spPr>
        <p:style>
          <a:lnRef idx="2">
            <a:schemeClr val="dk1"/>
          </a:lnRef>
          <a:fillRef idx="0">
            <a:schemeClr val="dk1"/>
          </a:fillRef>
          <a:effectRef idx="1">
            <a:schemeClr val="dk1"/>
          </a:effectRef>
          <a:fontRef idx="minor">
            <a:schemeClr val="tx1"/>
          </a:fontRef>
        </p:style>
      </p:cxnSp>
      <p:cxnSp>
        <p:nvCxnSpPr>
          <p:cNvPr id="680" name="Straight Connector 679"/>
          <p:cNvCxnSpPr>
            <a:stCxn id="366" idx="4"/>
            <a:endCxn id="354" idx="0"/>
          </p:cNvCxnSpPr>
          <p:nvPr/>
        </p:nvCxnSpPr>
        <p:spPr>
          <a:xfrm>
            <a:off x="2667000" y="1209676"/>
            <a:ext cx="0" cy="1276350"/>
          </a:xfrm>
          <a:prstGeom prst="line">
            <a:avLst/>
          </a:prstGeom>
        </p:spPr>
        <p:style>
          <a:lnRef idx="2">
            <a:schemeClr val="dk1"/>
          </a:lnRef>
          <a:fillRef idx="0">
            <a:schemeClr val="dk1"/>
          </a:fillRef>
          <a:effectRef idx="1">
            <a:schemeClr val="dk1"/>
          </a:effectRef>
          <a:fontRef idx="minor">
            <a:schemeClr val="tx1"/>
          </a:fontRef>
        </p:style>
      </p:cxnSp>
      <p:cxnSp>
        <p:nvCxnSpPr>
          <p:cNvPr id="684" name="Straight Connector 683"/>
          <p:cNvCxnSpPr>
            <a:stCxn id="346" idx="3"/>
            <a:endCxn id="354" idx="7"/>
          </p:cNvCxnSpPr>
          <p:nvPr/>
        </p:nvCxnSpPr>
        <p:spPr>
          <a:xfrm flipH="1">
            <a:off x="2680470" y="1604146"/>
            <a:ext cx="792210" cy="887460"/>
          </a:xfrm>
          <a:prstGeom prst="line">
            <a:avLst/>
          </a:prstGeom>
        </p:spPr>
        <p:style>
          <a:lnRef idx="2">
            <a:schemeClr val="dk1"/>
          </a:lnRef>
          <a:fillRef idx="0">
            <a:schemeClr val="dk1"/>
          </a:fillRef>
          <a:effectRef idx="1">
            <a:schemeClr val="dk1"/>
          </a:effectRef>
          <a:fontRef idx="minor">
            <a:schemeClr val="tx1"/>
          </a:fontRef>
        </p:style>
      </p:cxnSp>
      <p:cxnSp>
        <p:nvCxnSpPr>
          <p:cNvPr id="687" name="Straight Connector 686"/>
          <p:cNvCxnSpPr>
            <a:stCxn id="616" idx="0"/>
            <a:endCxn id="533" idx="4"/>
          </p:cNvCxnSpPr>
          <p:nvPr/>
        </p:nvCxnSpPr>
        <p:spPr>
          <a:xfrm flipV="1">
            <a:off x="6019800" y="1209676"/>
            <a:ext cx="0" cy="1583700"/>
          </a:xfrm>
          <a:prstGeom prst="line">
            <a:avLst/>
          </a:prstGeom>
        </p:spPr>
        <p:style>
          <a:lnRef idx="2">
            <a:schemeClr val="dk1"/>
          </a:lnRef>
          <a:fillRef idx="0">
            <a:schemeClr val="dk1"/>
          </a:fillRef>
          <a:effectRef idx="1">
            <a:schemeClr val="dk1"/>
          </a:effectRef>
          <a:fontRef idx="minor">
            <a:schemeClr val="tx1"/>
          </a:fontRef>
        </p:style>
      </p:cxnSp>
      <p:cxnSp>
        <p:nvCxnSpPr>
          <p:cNvPr id="690" name="Straight Connector 689"/>
          <p:cNvCxnSpPr>
            <a:stCxn id="515" idx="7"/>
            <a:endCxn id="533" idx="3"/>
          </p:cNvCxnSpPr>
          <p:nvPr/>
        </p:nvCxnSpPr>
        <p:spPr>
          <a:xfrm flipV="1">
            <a:off x="5633220" y="1204096"/>
            <a:ext cx="373110" cy="373110"/>
          </a:xfrm>
          <a:prstGeom prst="line">
            <a:avLst/>
          </a:prstGeom>
        </p:spPr>
        <p:style>
          <a:lnRef idx="2">
            <a:schemeClr val="dk1"/>
          </a:lnRef>
          <a:fillRef idx="0">
            <a:schemeClr val="dk1"/>
          </a:fillRef>
          <a:effectRef idx="1">
            <a:schemeClr val="dk1"/>
          </a:effectRef>
          <a:fontRef idx="minor">
            <a:schemeClr val="tx1"/>
          </a:fontRef>
        </p:style>
      </p:cxnSp>
      <p:cxnSp>
        <p:nvCxnSpPr>
          <p:cNvPr id="693" name="Straight Connector 692"/>
          <p:cNvCxnSpPr>
            <a:stCxn id="346" idx="6"/>
            <a:endCxn id="366" idx="5"/>
          </p:cNvCxnSpPr>
          <p:nvPr/>
        </p:nvCxnSpPr>
        <p:spPr>
          <a:xfrm flipH="1" flipV="1">
            <a:off x="2680470" y="1204096"/>
            <a:ext cx="824730" cy="386580"/>
          </a:xfrm>
          <a:prstGeom prst="line">
            <a:avLst/>
          </a:prstGeom>
        </p:spPr>
        <p:style>
          <a:lnRef idx="2">
            <a:schemeClr val="dk1"/>
          </a:lnRef>
          <a:fillRef idx="0">
            <a:schemeClr val="dk1"/>
          </a:fillRef>
          <a:effectRef idx="1">
            <a:schemeClr val="dk1"/>
          </a:effectRef>
          <a:fontRef idx="minor">
            <a:schemeClr val="tx1"/>
          </a:fontRef>
        </p:style>
      </p:cxnSp>
      <p:cxnSp>
        <p:nvCxnSpPr>
          <p:cNvPr id="697" name="Straight Connector 696"/>
          <p:cNvCxnSpPr>
            <a:stCxn id="515" idx="2"/>
            <a:endCxn id="346" idx="6"/>
          </p:cNvCxnSpPr>
          <p:nvPr/>
        </p:nvCxnSpPr>
        <p:spPr>
          <a:xfrm flipH="1">
            <a:off x="3505200" y="1590676"/>
            <a:ext cx="2095500" cy="0"/>
          </a:xfrm>
          <a:prstGeom prst="line">
            <a:avLst/>
          </a:prstGeom>
        </p:spPr>
        <p:style>
          <a:lnRef idx="2">
            <a:schemeClr val="dk1"/>
          </a:lnRef>
          <a:fillRef idx="0">
            <a:schemeClr val="dk1"/>
          </a:fillRef>
          <a:effectRef idx="1">
            <a:schemeClr val="dk1"/>
          </a:effectRef>
          <a:fontRef idx="minor">
            <a:schemeClr val="tx1"/>
          </a:fontRef>
        </p:style>
      </p:cxnSp>
      <p:cxnSp>
        <p:nvCxnSpPr>
          <p:cNvPr id="700" name="Straight Connector 699"/>
          <p:cNvCxnSpPr>
            <a:stCxn id="533" idx="2"/>
            <a:endCxn id="346" idx="0"/>
          </p:cNvCxnSpPr>
          <p:nvPr/>
        </p:nvCxnSpPr>
        <p:spPr>
          <a:xfrm flipH="1">
            <a:off x="3486150" y="1190626"/>
            <a:ext cx="2514600" cy="381000"/>
          </a:xfrm>
          <a:prstGeom prst="line">
            <a:avLst/>
          </a:prstGeom>
        </p:spPr>
        <p:style>
          <a:lnRef idx="2">
            <a:schemeClr val="dk1"/>
          </a:lnRef>
          <a:fillRef idx="0">
            <a:schemeClr val="dk1"/>
          </a:fillRef>
          <a:effectRef idx="1">
            <a:schemeClr val="dk1"/>
          </a:effectRef>
          <a:fontRef idx="minor">
            <a:schemeClr val="tx1"/>
          </a:fontRef>
        </p:style>
      </p:cxnSp>
      <p:cxnSp>
        <p:nvCxnSpPr>
          <p:cNvPr id="703" name="Straight Connector 702"/>
          <p:cNvCxnSpPr>
            <a:stCxn id="515" idx="4"/>
            <a:endCxn id="616" idx="1"/>
          </p:cNvCxnSpPr>
          <p:nvPr/>
        </p:nvCxnSpPr>
        <p:spPr>
          <a:xfrm>
            <a:off x="5619750" y="1609726"/>
            <a:ext cx="386580" cy="1189230"/>
          </a:xfrm>
          <a:prstGeom prst="line">
            <a:avLst/>
          </a:prstGeom>
        </p:spPr>
        <p:style>
          <a:lnRef idx="2">
            <a:schemeClr val="dk1"/>
          </a:lnRef>
          <a:fillRef idx="0">
            <a:schemeClr val="dk1"/>
          </a:fillRef>
          <a:effectRef idx="1">
            <a:schemeClr val="dk1"/>
          </a:effectRef>
          <a:fontRef idx="minor">
            <a:schemeClr val="tx1"/>
          </a:fontRef>
        </p:style>
      </p:cxnSp>
      <p:cxnSp>
        <p:nvCxnSpPr>
          <p:cNvPr id="707" name="Straight Connector 706"/>
          <p:cNvCxnSpPr>
            <a:stCxn id="346" idx="4"/>
            <a:endCxn id="351" idx="1"/>
          </p:cNvCxnSpPr>
          <p:nvPr/>
        </p:nvCxnSpPr>
        <p:spPr>
          <a:xfrm>
            <a:off x="3486150" y="1609726"/>
            <a:ext cx="443730" cy="881880"/>
          </a:xfrm>
          <a:prstGeom prst="line">
            <a:avLst/>
          </a:prstGeom>
        </p:spPr>
        <p:style>
          <a:lnRef idx="2">
            <a:schemeClr val="dk1"/>
          </a:lnRef>
          <a:fillRef idx="0">
            <a:schemeClr val="dk1"/>
          </a:fillRef>
          <a:effectRef idx="1">
            <a:schemeClr val="dk1"/>
          </a:effectRef>
          <a:fontRef idx="minor">
            <a:schemeClr val="tx1"/>
          </a:fontRef>
        </p:style>
      </p:cxnSp>
      <p:cxnSp>
        <p:nvCxnSpPr>
          <p:cNvPr id="710" name="Straight Connector 709"/>
          <p:cNvCxnSpPr>
            <a:stCxn id="354" idx="6"/>
            <a:endCxn id="351" idx="2"/>
          </p:cNvCxnSpPr>
          <p:nvPr/>
        </p:nvCxnSpPr>
        <p:spPr>
          <a:xfrm>
            <a:off x="2686050" y="2505076"/>
            <a:ext cx="1238250" cy="0"/>
          </a:xfrm>
          <a:prstGeom prst="line">
            <a:avLst/>
          </a:prstGeom>
        </p:spPr>
        <p:style>
          <a:lnRef idx="2">
            <a:schemeClr val="dk1"/>
          </a:lnRef>
          <a:fillRef idx="0">
            <a:schemeClr val="dk1"/>
          </a:fillRef>
          <a:effectRef idx="1">
            <a:schemeClr val="dk1"/>
          </a:effectRef>
          <a:fontRef idx="minor">
            <a:schemeClr val="tx1"/>
          </a:fontRef>
        </p:style>
      </p:cxnSp>
      <p:cxnSp>
        <p:nvCxnSpPr>
          <p:cNvPr id="714" name="Straight Connector 713"/>
          <p:cNvCxnSpPr>
            <a:stCxn id="351" idx="5"/>
            <a:endCxn id="607" idx="1"/>
          </p:cNvCxnSpPr>
          <p:nvPr/>
        </p:nvCxnSpPr>
        <p:spPr>
          <a:xfrm>
            <a:off x="3956820" y="2518546"/>
            <a:ext cx="735060" cy="280410"/>
          </a:xfrm>
          <a:prstGeom prst="line">
            <a:avLst/>
          </a:prstGeom>
        </p:spPr>
        <p:style>
          <a:lnRef idx="2">
            <a:schemeClr val="dk1"/>
          </a:lnRef>
          <a:fillRef idx="0">
            <a:schemeClr val="dk1"/>
          </a:fillRef>
          <a:effectRef idx="1">
            <a:schemeClr val="dk1"/>
          </a:effectRef>
          <a:fontRef idx="minor">
            <a:schemeClr val="tx1"/>
          </a:fontRef>
        </p:style>
      </p:cxnSp>
      <p:cxnSp>
        <p:nvCxnSpPr>
          <p:cNvPr id="717" name="Straight Connector 716"/>
          <p:cNvCxnSpPr>
            <a:stCxn id="351" idx="7"/>
            <a:endCxn id="515" idx="3"/>
          </p:cNvCxnSpPr>
          <p:nvPr/>
        </p:nvCxnSpPr>
        <p:spPr>
          <a:xfrm flipV="1">
            <a:off x="3956820" y="1604146"/>
            <a:ext cx="1649460" cy="887460"/>
          </a:xfrm>
          <a:prstGeom prst="line">
            <a:avLst/>
          </a:prstGeom>
        </p:spPr>
        <p:style>
          <a:lnRef idx="2">
            <a:schemeClr val="dk1"/>
          </a:lnRef>
          <a:fillRef idx="0">
            <a:schemeClr val="dk1"/>
          </a:fillRef>
          <a:effectRef idx="1">
            <a:schemeClr val="dk1"/>
          </a:effectRef>
          <a:fontRef idx="minor">
            <a:schemeClr val="tx1"/>
          </a:fontRef>
        </p:style>
      </p:cxnSp>
      <p:cxnSp>
        <p:nvCxnSpPr>
          <p:cNvPr id="720" name="Straight Connector 719"/>
          <p:cNvCxnSpPr>
            <a:stCxn id="607" idx="7"/>
            <a:endCxn id="515" idx="3"/>
          </p:cNvCxnSpPr>
          <p:nvPr/>
        </p:nvCxnSpPr>
        <p:spPr>
          <a:xfrm flipV="1">
            <a:off x="4718820" y="1604146"/>
            <a:ext cx="887460" cy="1194810"/>
          </a:xfrm>
          <a:prstGeom prst="line">
            <a:avLst/>
          </a:prstGeom>
        </p:spPr>
        <p:style>
          <a:lnRef idx="2">
            <a:schemeClr val="dk1"/>
          </a:lnRef>
          <a:fillRef idx="0">
            <a:schemeClr val="dk1"/>
          </a:fillRef>
          <a:effectRef idx="1">
            <a:schemeClr val="dk1"/>
          </a:effectRef>
          <a:fontRef idx="minor">
            <a:schemeClr val="tx1"/>
          </a:fontRef>
        </p:style>
      </p:cxnSp>
      <p:cxnSp>
        <p:nvCxnSpPr>
          <p:cNvPr id="723" name="Straight Connector 722"/>
          <p:cNvCxnSpPr>
            <a:stCxn id="607" idx="6"/>
            <a:endCxn id="616" idx="2"/>
          </p:cNvCxnSpPr>
          <p:nvPr/>
        </p:nvCxnSpPr>
        <p:spPr>
          <a:xfrm>
            <a:off x="4724400" y="2812426"/>
            <a:ext cx="1276350" cy="0"/>
          </a:xfrm>
          <a:prstGeom prst="line">
            <a:avLst/>
          </a:prstGeom>
        </p:spPr>
        <p:style>
          <a:lnRef idx="2">
            <a:schemeClr val="dk1"/>
          </a:lnRef>
          <a:fillRef idx="0">
            <a:schemeClr val="dk1"/>
          </a:fillRef>
          <a:effectRef idx="1">
            <a:schemeClr val="dk1"/>
          </a:effectRef>
          <a:fontRef idx="minor">
            <a:schemeClr val="tx1"/>
          </a:fontRef>
        </p:style>
      </p:cxnSp>
      <p:cxnSp>
        <p:nvCxnSpPr>
          <p:cNvPr id="726" name="Straight Connector 725"/>
          <p:cNvCxnSpPr>
            <a:stCxn id="607" idx="3"/>
            <a:endCxn id="601" idx="7"/>
          </p:cNvCxnSpPr>
          <p:nvPr/>
        </p:nvCxnSpPr>
        <p:spPr>
          <a:xfrm flipH="1">
            <a:off x="4356870" y="2825896"/>
            <a:ext cx="335010" cy="373110"/>
          </a:xfrm>
          <a:prstGeom prst="line">
            <a:avLst/>
          </a:prstGeom>
        </p:spPr>
        <p:style>
          <a:lnRef idx="2">
            <a:schemeClr val="dk1"/>
          </a:lnRef>
          <a:fillRef idx="0">
            <a:schemeClr val="dk1"/>
          </a:fillRef>
          <a:effectRef idx="1">
            <a:schemeClr val="dk1"/>
          </a:effectRef>
          <a:fontRef idx="minor">
            <a:schemeClr val="tx1"/>
          </a:fontRef>
        </p:style>
      </p:cxnSp>
      <p:cxnSp>
        <p:nvCxnSpPr>
          <p:cNvPr id="729" name="Straight Connector 728"/>
          <p:cNvCxnSpPr>
            <a:stCxn id="595" idx="2"/>
            <a:endCxn id="601" idx="5"/>
          </p:cNvCxnSpPr>
          <p:nvPr/>
        </p:nvCxnSpPr>
        <p:spPr>
          <a:xfrm flipH="1">
            <a:off x="4356870" y="3212476"/>
            <a:ext cx="786630" cy="13470"/>
          </a:xfrm>
          <a:prstGeom prst="line">
            <a:avLst/>
          </a:prstGeom>
        </p:spPr>
        <p:style>
          <a:lnRef idx="2">
            <a:schemeClr val="dk1"/>
          </a:lnRef>
          <a:fillRef idx="0">
            <a:schemeClr val="dk1"/>
          </a:fillRef>
          <a:effectRef idx="1">
            <a:schemeClr val="dk1"/>
          </a:effectRef>
          <a:fontRef idx="minor">
            <a:schemeClr val="tx1"/>
          </a:fontRef>
        </p:style>
      </p:cxnSp>
      <p:cxnSp>
        <p:nvCxnSpPr>
          <p:cNvPr id="732" name="Straight Connector 731"/>
          <p:cNvCxnSpPr>
            <a:stCxn id="595" idx="0"/>
            <a:endCxn id="607" idx="5"/>
          </p:cNvCxnSpPr>
          <p:nvPr/>
        </p:nvCxnSpPr>
        <p:spPr>
          <a:xfrm flipH="1" flipV="1">
            <a:off x="4718820" y="2825896"/>
            <a:ext cx="443730" cy="367530"/>
          </a:xfrm>
          <a:prstGeom prst="line">
            <a:avLst/>
          </a:prstGeom>
        </p:spPr>
        <p:style>
          <a:lnRef idx="2">
            <a:schemeClr val="dk1"/>
          </a:lnRef>
          <a:fillRef idx="0">
            <a:schemeClr val="dk1"/>
          </a:fillRef>
          <a:effectRef idx="1">
            <a:schemeClr val="dk1"/>
          </a:effectRef>
          <a:fontRef idx="minor">
            <a:schemeClr val="tx1"/>
          </a:fontRef>
        </p:style>
      </p:cxnSp>
      <p:cxnSp>
        <p:nvCxnSpPr>
          <p:cNvPr id="735" name="Straight Connector 734"/>
          <p:cNvCxnSpPr>
            <a:stCxn id="616" idx="4"/>
            <a:endCxn id="595" idx="7"/>
          </p:cNvCxnSpPr>
          <p:nvPr/>
        </p:nvCxnSpPr>
        <p:spPr>
          <a:xfrm flipH="1">
            <a:off x="5176020" y="2831476"/>
            <a:ext cx="843780" cy="367530"/>
          </a:xfrm>
          <a:prstGeom prst="line">
            <a:avLst/>
          </a:prstGeom>
        </p:spPr>
        <p:style>
          <a:lnRef idx="2">
            <a:schemeClr val="dk1"/>
          </a:lnRef>
          <a:fillRef idx="0">
            <a:schemeClr val="dk1"/>
          </a:fillRef>
          <a:effectRef idx="1">
            <a:schemeClr val="dk1"/>
          </a:effectRef>
          <a:fontRef idx="minor">
            <a:schemeClr val="tx1"/>
          </a:fontRef>
        </p:style>
      </p:cxnSp>
      <p:cxnSp>
        <p:nvCxnSpPr>
          <p:cNvPr id="738" name="Straight Connector 737"/>
          <p:cNvCxnSpPr>
            <a:stCxn id="613" idx="1"/>
            <a:endCxn id="595" idx="5"/>
          </p:cNvCxnSpPr>
          <p:nvPr/>
        </p:nvCxnSpPr>
        <p:spPr>
          <a:xfrm flipH="1" flipV="1">
            <a:off x="5176020" y="3225946"/>
            <a:ext cx="830310" cy="1192260"/>
          </a:xfrm>
          <a:prstGeom prst="line">
            <a:avLst/>
          </a:prstGeom>
        </p:spPr>
        <p:style>
          <a:lnRef idx="2">
            <a:schemeClr val="dk1"/>
          </a:lnRef>
          <a:fillRef idx="0">
            <a:schemeClr val="dk1"/>
          </a:fillRef>
          <a:effectRef idx="1">
            <a:schemeClr val="dk1"/>
          </a:effectRef>
          <a:fontRef idx="minor">
            <a:schemeClr val="tx1"/>
          </a:fontRef>
        </p:style>
      </p:cxnSp>
      <p:cxnSp>
        <p:nvCxnSpPr>
          <p:cNvPr id="741" name="Straight Connector 740"/>
          <p:cNvCxnSpPr>
            <a:stCxn id="613" idx="0"/>
            <a:endCxn id="616" idx="4"/>
          </p:cNvCxnSpPr>
          <p:nvPr/>
        </p:nvCxnSpPr>
        <p:spPr>
          <a:xfrm flipV="1">
            <a:off x="6019800" y="2831476"/>
            <a:ext cx="0" cy="1581150"/>
          </a:xfrm>
          <a:prstGeom prst="line">
            <a:avLst/>
          </a:prstGeom>
        </p:spPr>
        <p:style>
          <a:lnRef idx="2">
            <a:schemeClr val="dk1"/>
          </a:lnRef>
          <a:fillRef idx="0">
            <a:schemeClr val="dk1"/>
          </a:fillRef>
          <a:effectRef idx="1">
            <a:schemeClr val="dk1"/>
          </a:effectRef>
          <a:fontRef idx="minor">
            <a:schemeClr val="tx1"/>
          </a:fontRef>
        </p:style>
      </p:cxnSp>
      <p:cxnSp>
        <p:nvCxnSpPr>
          <p:cNvPr id="744" name="Straight Connector 743"/>
          <p:cNvCxnSpPr>
            <a:stCxn id="601" idx="1"/>
            <a:endCxn id="351" idx="4"/>
          </p:cNvCxnSpPr>
          <p:nvPr/>
        </p:nvCxnSpPr>
        <p:spPr>
          <a:xfrm flipH="1" flipV="1">
            <a:off x="3943350" y="2524126"/>
            <a:ext cx="386580" cy="674880"/>
          </a:xfrm>
          <a:prstGeom prst="line">
            <a:avLst/>
          </a:prstGeom>
        </p:spPr>
        <p:style>
          <a:lnRef idx="2">
            <a:schemeClr val="dk1"/>
          </a:lnRef>
          <a:fillRef idx="0">
            <a:schemeClr val="dk1"/>
          </a:fillRef>
          <a:effectRef idx="1">
            <a:schemeClr val="dk1"/>
          </a:effectRef>
          <a:fontRef idx="minor">
            <a:schemeClr val="tx1"/>
          </a:fontRef>
        </p:style>
      </p:cxnSp>
      <p:cxnSp>
        <p:nvCxnSpPr>
          <p:cNvPr id="748" name="Straight Connector 747"/>
          <p:cNvCxnSpPr>
            <a:stCxn id="435" idx="7"/>
            <a:endCxn id="351" idx="3"/>
          </p:cNvCxnSpPr>
          <p:nvPr/>
        </p:nvCxnSpPr>
        <p:spPr>
          <a:xfrm flipV="1">
            <a:off x="2680470" y="2518546"/>
            <a:ext cx="1249410" cy="675119"/>
          </a:xfrm>
          <a:prstGeom prst="line">
            <a:avLst/>
          </a:prstGeom>
        </p:spPr>
        <p:style>
          <a:lnRef idx="2">
            <a:schemeClr val="dk1"/>
          </a:lnRef>
          <a:fillRef idx="0">
            <a:schemeClr val="dk1"/>
          </a:fillRef>
          <a:effectRef idx="1">
            <a:schemeClr val="dk1"/>
          </a:effectRef>
          <a:fontRef idx="minor">
            <a:schemeClr val="tx1"/>
          </a:fontRef>
        </p:style>
      </p:cxnSp>
      <p:cxnSp>
        <p:nvCxnSpPr>
          <p:cNvPr id="751" name="Straight Connector 750"/>
          <p:cNvCxnSpPr>
            <a:stCxn id="435" idx="7"/>
            <a:endCxn id="354" idx="4"/>
          </p:cNvCxnSpPr>
          <p:nvPr/>
        </p:nvCxnSpPr>
        <p:spPr>
          <a:xfrm flipH="1" flipV="1">
            <a:off x="2667000" y="2524126"/>
            <a:ext cx="13470" cy="669539"/>
          </a:xfrm>
          <a:prstGeom prst="line">
            <a:avLst/>
          </a:prstGeom>
        </p:spPr>
        <p:style>
          <a:lnRef idx="2">
            <a:schemeClr val="dk1"/>
          </a:lnRef>
          <a:fillRef idx="0">
            <a:schemeClr val="dk1"/>
          </a:fillRef>
          <a:effectRef idx="1">
            <a:schemeClr val="dk1"/>
          </a:effectRef>
          <a:fontRef idx="minor">
            <a:schemeClr val="tx1"/>
          </a:fontRef>
        </p:style>
      </p:cxnSp>
      <p:cxnSp>
        <p:nvCxnSpPr>
          <p:cNvPr id="754" name="Straight Connector 753"/>
          <p:cNvCxnSpPr>
            <a:stCxn id="601" idx="2"/>
            <a:endCxn id="435" idx="5"/>
          </p:cNvCxnSpPr>
          <p:nvPr/>
        </p:nvCxnSpPr>
        <p:spPr>
          <a:xfrm flipH="1">
            <a:off x="2680470" y="3212476"/>
            <a:ext cx="1643880" cy="8129"/>
          </a:xfrm>
          <a:prstGeom prst="line">
            <a:avLst/>
          </a:prstGeom>
        </p:spPr>
        <p:style>
          <a:lnRef idx="2">
            <a:schemeClr val="dk1"/>
          </a:lnRef>
          <a:fillRef idx="0">
            <a:schemeClr val="dk1"/>
          </a:fillRef>
          <a:effectRef idx="1">
            <a:schemeClr val="dk1"/>
          </a:effectRef>
          <a:fontRef idx="minor">
            <a:schemeClr val="tx1"/>
          </a:fontRef>
        </p:style>
      </p:cxnSp>
      <p:cxnSp>
        <p:nvCxnSpPr>
          <p:cNvPr id="757" name="Straight Connector 756"/>
          <p:cNvCxnSpPr>
            <a:stCxn id="431" idx="1"/>
            <a:endCxn id="435" idx="5"/>
          </p:cNvCxnSpPr>
          <p:nvPr/>
        </p:nvCxnSpPr>
        <p:spPr>
          <a:xfrm flipH="1" flipV="1">
            <a:off x="2680470" y="3220605"/>
            <a:ext cx="792210" cy="887460"/>
          </a:xfrm>
          <a:prstGeom prst="line">
            <a:avLst/>
          </a:prstGeom>
        </p:spPr>
        <p:style>
          <a:lnRef idx="2">
            <a:schemeClr val="dk1"/>
          </a:lnRef>
          <a:fillRef idx="0">
            <a:schemeClr val="dk1"/>
          </a:fillRef>
          <a:effectRef idx="1">
            <a:schemeClr val="dk1"/>
          </a:effectRef>
          <a:fontRef idx="minor">
            <a:schemeClr val="tx1"/>
          </a:fontRef>
        </p:style>
      </p:cxnSp>
      <p:cxnSp>
        <p:nvCxnSpPr>
          <p:cNvPr id="760" name="Straight Connector 759"/>
          <p:cNvCxnSpPr>
            <a:stCxn id="448" idx="0"/>
            <a:endCxn id="435" idx="4"/>
          </p:cNvCxnSpPr>
          <p:nvPr/>
        </p:nvCxnSpPr>
        <p:spPr>
          <a:xfrm flipV="1">
            <a:off x="2667000" y="3226185"/>
            <a:ext cx="0" cy="1181100"/>
          </a:xfrm>
          <a:prstGeom prst="line">
            <a:avLst/>
          </a:prstGeom>
        </p:spPr>
        <p:style>
          <a:lnRef idx="2">
            <a:schemeClr val="dk1"/>
          </a:lnRef>
          <a:fillRef idx="0">
            <a:schemeClr val="dk1"/>
          </a:fillRef>
          <a:effectRef idx="1">
            <a:schemeClr val="dk1"/>
          </a:effectRef>
          <a:fontRef idx="minor">
            <a:schemeClr val="tx1"/>
          </a:fontRef>
        </p:style>
      </p:cxnSp>
      <p:cxnSp>
        <p:nvCxnSpPr>
          <p:cNvPr id="764" name="Straight Connector 763"/>
          <p:cNvCxnSpPr>
            <a:stCxn id="431" idx="7"/>
            <a:endCxn id="601" idx="3"/>
          </p:cNvCxnSpPr>
          <p:nvPr/>
        </p:nvCxnSpPr>
        <p:spPr>
          <a:xfrm flipV="1">
            <a:off x="3499620" y="3225946"/>
            <a:ext cx="830310" cy="882119"/>
          </a:xfrm>
          <a:prstGeom prst="line">
            <a:avLst/>
          </a:prstGeom>
        </p:spPr>
        <p:style>
          <a:lnRef idx="2">
            <a:schemeClr val="dk1"/>
          </a:lnRef>
          <a:fillRef idx="0">
            <a:schemeClr val="dk1"/>
          </a:fillRef>
          <a:effectRef idx="1">
            <a:schemeClr val="dk1"/>
          </a:effectRef>
          <a:fontRef idx="minor">
            <a:schemeClr val="tx1"/>
          </a:fontRef>
        </p:style>
      </p:cxnSp>
      <p:cxnSp>
        <p:nvCxnSpPr>
          <p:cNvPr id="768" name="Straight Connector 767"/>
          <p:cNvCxnSpPr>
            <a:stCxn id="611" idx="0"/>
            <a:endCxn id="601" idx="4"/>
          </p:cNvCxnSpPr>
          <p:nvPr/>
        </p:nvCxnSpPr>
        <p:spPr>
          <a:xfrm flipH="1" flipV="1">
            <a:off x="4343400" y="3231526"/>
            <a:ext cx="819150" cy="1181100"/>
          </a:xfrm>
          <a:prstGeom prst="line">
            <a:avLst/>
          </a:prstGeom>
        </p:spPr>
        <p:style>
          <a:lnRef idx="2">
            <a:schemeClr val="dk1"/>
          </a:lnRef>
          <a:fillRef idx="0">
            <a:schemeClr val="dk1"/>
          </a:fillRef>
          <a:effectRef idx="1">
            <a:schemeClr val="dk1"/>
          </a:effectRef>
          <a:fontRef idx="minor">
            <a:schemeClr val="tx1"/>
          </a:fontRef>
        </p:style>
      </p:cxnSp>
      <p:cxnSp>
        <p:nvCxnSpPr>
          <p:cNvPr id="771" name="Straight Connector 770"/>
          <p:cNvCxnSpPr>
            <a:stCxn id="613" idx="2"/>
            <a:endCxn id="611" idx="6"/>
          </p:cNvCxnSpPr>
          <p:nvPr/>
        </p:nvCxnSpPr>
        <p:spPr>
          <a:xfrm flipH="1">
            <a:off x="5181600" y="4431676"/>
            <a:ext cx="819150" cy="0"/>
          </a:xfrm>
          <a:prstGeom prst="line">
            <a:avLst/>
          </a:prstGeom>
        </p:spPr>
        <p:style>
          <a:lnRef idx="2">
            <a:schemeClr val="dk1"/>
          </a:lnRef>
          <a:fillRef idx="0">
            <a:schemeClr val="dk1"/>
          </a:fillRef>
          <a:effectRef idx="1">
            <a:schemeClr val="dk1"/>
          </a:effectRef>
          <a:fontRef idx="minor">
            <a:schemeClr val="tx1"/>
          </a:fontRef>
        </p:style>
      </p:cxnSp>
      <p:cxnSp>
        <p:nvCxnSpPr>
          <p:cNvPr id="774" name="Straight Connector 773"/>
          <p:cNvCxnSpPr>
            <a:stCxn id="611" idx="0"/>
            <a:endCxn id="595" idx="4"/>
          </p:cNvCxnSpPr>
          <p:nvPr/>
        </p:nvCxnSpPr>
        <p:spPr>
          <a:xfrm flipV="1">
            <a:off x="5162550" y="3231526"/>
            <a:ext cx="0" cy="1181100"/>
          </a:xfrm>
          <a:prstGeom prst="line">
            <a:avLst/>
          </a:prstGeom>
        </p:spPr>
        <p:style>
          <a:lnRef idx="2">
            <a:schemeClr val="dk1"/>
          </a:lnRef>
          <a:fillRef idx="0">
            <a:schemeClr val="dk1"/>
          </a:fillRef>
          <a:effectRef idx="1">
            <a:schemeClr val="dk1"/>
          </a:effectRef>
          <a:fontRef idx="minor">
            <a:schemeClr val="tx1"/>
          </a:fontRef>
        </p:style>
      </p:cxnSp>
      <p:cxnSp>
        <p:nvCxnSpPr>
          <p:cNvPr id="777" name="Straight Connector 776"/>
          <p:cNvCxnSpPr>
            <a:stCxn id="611" idx="2"/>
            <a:endCxn id="431" idx="5"/>
          </p:cNvCxnSpPr>
          <p:nvPr/>
        </p:nvCxnSpPr>
        <p:spPr>
          <a:xfrm flipH="1" flipV="1">
            <a:off x="3499620" y="4135005"/>
            <a:ext cx="1643880" cy="296671"/>
          </a:xfrm>
          <a:prstGeom prst="line">
            <a:avLst/>
          </a:prstGeom>
        </p:spPr>
        <p:style>
          <a:lnRef idx="2">
            <a:schemeClr val="dk1"/>
          </a:lnRef>
          <a:fillRef idx="0">
            <a:schemeClr val="dk1"/>
          </a:fillRef>
          <a:effectRef idx="1">
            <a:schemeClr val="dk1"/>
          </a:effectRef>
          <a:fontRef idx="minor">
            <a:schemeClr val="tx1"/>
          </a:fontRef>
        </p:style>
      </p:cxnSp>
      <p:cxnSp>
        <p:nvCxnSpPr>
          <p:cNvPr id="780" name="Straight Connector 779"/>
          <p:cNvCxnSpPr>
            <a:stCxn id="611" idx="2"/>
            <a:endCxn id="448" idx="6"/>
          </p:cNvCxnSpPr>
          <p:nvPr/>
        </p:nvCxnSpPr>
        <p:spPr>
          <a:xfrm flipH="1" flipV="1">
            <a:off x="2686050" y="4426335"/>
            <a:ext cx="2457450" cy="5341"/>
          </a:xfrm>
          <a:prstGeom prst="line">
            <a:avLst/>
          </a:prstGeom>
        </p:spPr>
        <p:style>
          <a:lnRef idx="2">
            <a:schemeClr val="dk1"/>
          </a:lnRef>
          <a:fillRef idx="0">
            <a:schemeClr val="dk1"/>
          </a:fillRef>
          <a:effectRef idx="1">
            <a:schemeClr val="dk1"/>
          </a:effectRef>
          <a:fontRef idx="minor">
            <a:schemeClr val="tx1"/>
          </a:fontRef>
        </p:style>
      </p:cxnSp>
      <p:cxnSp>
        <p:nvCxnSpPr>
          <p:cNvPr id="783" name="Straight Connector 782"/>
          <p:cNvCxnSpPr>
            <a:stCxn id="431" idx="3"/>
            <a:endCxn id="448" idx="7"/>
          </p:cNvCxnSpPr>
          <p:nvPr/>
        </p:nvCxnSpPr>
        <p:spPr>
          <a:xfrm flipH="1">
            <a:off x="2680470" y="4135005"/>
            <a:ext cx="792210" cy="277860"/>
          </a:xfrm>
          <a:prstGeom prst="line">
            <a:avLst/>
          </a:prstGeom>
        </p:spPr>
        <p:style>
          <a:lnRef idx="2">
            <a:schemeClr val="dk1"/>
          </a:lnRef>
          <a:fillRef idx="0">
            <a:schemeClr val="dk1"/>
          </a:fillRef>
          <a:effectRef idx="1">
            <a:schemeClr val="dk1"/>
          </a:effectRef>
          <a:fontRef idx="minor">
            <a:schemeClr val="tx1"/>
          </a:fontRef>
        </p:style>
      </p:cxnSp>
      <p:sp>
        <p:nvSpPr>
          <p:cNvPr id="786" name="TextBox 785"/>
          <p:cNvSpPr txBox="1"/>
          <p:nvPr/>
        </p:nvSpPr>
        <p:spPr>
          <a:xfrm>
            <a:off x="6477000" y="4171950"/>
            <a:ext cx="1257075" cy="338554"/>
          </a:xfrm>
          <a:prstGeom prst="rect">
            <a:avLst/>
          </a:prstGeom>
          <a:noFill/>
        </p:spPr>
        <p:txBody>
          <a:bodyPr wrap="none" rtlCol="0">
            <a:spAutoFit/>
          </a:bodyPr>
          <a:lstStyle/>
          <a:p>
            <a:r>
              <a:rPr lang="en-US" dirty="0" smtClean="0"/>
              <a:t>[Garland95]</a:t>
            </a:r>
            <a:endParaRPr lang="en-US" dirty="0"/>
          </a:p>
        </p:txBody>
      </p:sp>
    </p:spTree>
    <p:extLst>
      <p:ext uri="{BB962C8B-B14F-4D97-AF65-F5344CB8AC3E}">
        <p14:creationId xmlns:p14="http://schemas.microsoft.com/office/powerpoint/2010/main" val="731566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 demo</a:t>
            </a:r>
            <a:endParaRPr lang="en-US" dirty="0"/>
          </a:p>
        </p:txBody>
      </p:sp>
      <p:pic>
        <p:nvPicPr>
          <p:cNvPr id="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0144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82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Cesium Platform</a:t>
            </a:r>
            <a:endParaRPr lang="en-US" dirty="0"/>
          </a:p>
        </p:txBody>
      </p:sp>
      <p:sp>
        <p:nvSpPr>
          <p:cNvPr id="3" name="Content Placeholder 2"/>
          <p:cNvSpPr>
            <a:spLocks noGrp="1"/>
          </p:cNvSpPr>
          <p:nvPr>
            <p:ph idx="1"/>
          </p:nvPr>
        </p:nvSpPr>
        <p:spPr/>
        <p:txBody>
          <a:bodyPr/>
          <a:lstStyle/>
          <a:p>
            <a:r>
              <a:rPr lang="en-US" dirty="0" smtClean="0"/>
              <a:t>JavaScript, </a:t>
            </a:r>
            <a:r>
              <a:rPr lang="en-US" dirty="0" err="1" smtClean="0"/>
              <a:t>WebGL</a:t>
            </a:r>
            <a:r>
              <a:rPr lang="en-US" dirty="0" smtClean="0"/>
              <a:t>, Web Workers, Typed Arrays</a:t>
            </a:r>
          </a:p>
          <a:p>
            <a:r>
              <a:rPr lang="en-US" dirty="0" smtClean="0"/>
              <a:t>Chrome, Firefox, Internet Explorer 11 (sort of)</a:t>
            </a:r>
          </a:p>
          <a:p>
            <a:r>
              <a:rPr lang="en-US" dirty="0" smtClean="0"/>
              <a:t>Runs on Windows, Linux, Mac OS X, and Android</a:t>
            </a:r>
            <a:endParaRPr lang="en-US" dirty="0"/>
          </a:p>
        </p:txBody>
      </p:sp>
    </p:spTree>
    <p:extLst>
      <p:ext uri="{BB962C8B-B14F-4D97-AF65-F5344CB8AC3E}">
        <p14:creationId xmlns:p14="http://schemas.microsoft.com/office/powerpoint/2010/main" val="4056825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LOD algorithm – Chunked LOD</a:t>
            </a:r>
          </a:p>
          <a:p>
            <a:r>
              <a:rPr lang="en-US" dirty="0"/>
              <a:t>Processing terrain for rendering</a:t>
            </a:r>
            <a:endParaRPr lang="en-US" dirty="0" smtClean="0"/>
          </a:p>
          <a:p>
            <a:r>
              <a:rPr lang="en-US" b="1" dirty="0" smtClean="0"/>
              <a:t>Mapping imagery to terrain</a:t>
            </a:r>
            <a:endParaRPr lang="en-US" b="1"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543793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5410200" y="951964"/>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7" name="TextBox 16"/>
          <p:cNvSpPr txBox="1"/>
          <p:nvPr/>
        </p:nvSpPr>
        <p:spPr>
          <a:xfrm>
            <a:off x="5486400" y="1028164"/>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6" name="TextBox 15"/>
          <p:cNvSpPr txBox="1"/>
          <p:nvPr/>
        </p:nvSpPr>
        <p:spPr>
          <a:xfrm>
            <a:off x="609600" y="1028164"/>
            <a:ext cx="46482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Terrain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Load Pipeline</a:t>
            </a:r>
            <a:endParaRPr lang="en-US" dirty="0"/>
          </a:p>
        </p:txBody>
      </p:sp>
      <p:sp>
        <p:nvSpPr>
          <p:cNvPr id="4" name="TextBox 3"/>
          <p:cNvSpPr txBox="1"/>
          <p:nvPr/>
        </p:nvSpPr>
        <p:spPr>
          <a:xfrm>
            <a:off x="990600" y="23235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Request</a:t>
            </a:r>
            <a:endParaRPr lang="en-US" dirty="0">
              <a:solidFill>
                <a:schemeClr val="tx1"/>
              </a:solidFill>
            </a:endParaRPr>
          </a:p>
        </p:txBody>
      </p:sp>
      <p:sp>
        <p:nvSpPr>
          <p:cNvPr id="5" name="TextBox 4"/>
          <p:cNvSpPr txBox="1"/>
          <p:nvPr/>
        </p:nvSpPr>
        <p:spPr>
          <a:xfrm>
            <a:off x="2971800" y="23235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solidFill>
                  <a:schemeClr val="tx1"/>
                </a:solidFill>
              </a:rPr>
              <a:t>Upsample</a:t>
            </a:r>
            <a:endParaRPr lang="en-US" dirty="0">
              <a:solidFill>
                <a:schemeClr val="tx1"/>
              </a:solidFill>
            </a:endParaRPr>
          </a:p>
        </p:txBody>
      </p:sp>
      <p:sp>
        <p:nvSpPr>
          <p:cNvPr id="7" name="TextBox 6"/>
          <p:cNvSpPr txBox="1"/>
          <p:nvPr/>
        </p:nvSpPr>
        <p:spPr>
          <a:xfrm>
            <a:off x="990600" y="29331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Transform</a:t>
            </a:r>
            <a:endParaRPr lang="en-US" dirty="0">
              <a:solidFill>
                <a:schemeClr val="tx1"/>
              </a:solidFill>
            </a:endParaRPr>
          </a:p>
        </p:txBody>
      </p:sp>
      <p:sp>
        <p:nvSpPr>
          <p:cNvPr id="8" name="TextBox 7"/>
          <p:cNvSpPr txBox="1"/>
          <p:nvPr/>
        </p:nvSpPr>
        <p:spPr>
          <a:xfrm>
            <a:off x="990600" y="3542764"/>
            <a:ext cx="16764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Create Resources</a:t>
            </a:r>
            <a:endParaRPr lang="en-US" dirty="0">
              <a:solidFill>
                <a:schemeClr val="tx1"/>
              </a:solidFill>
            </a:endParaRPr>
          </a:p>
        </p:txBody>
      </p:sp>
      <p:sp>
        <p:nvSpPr>
          <p:cNvPr id="9" name="TextBox 8"/>
          <p:cNvSpPr txBox="1"/>
          <p:nvPr/>
        </p:nvSpPr>
        <p:spPr>
          <a:xfrm>
            <a:off x="2971800" y="29331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Transform</a:t>
            </a:r>
            <a:endParaRPr lang="en-US" dirty="0">
              <a:solidFill>
                <a:schemeClr val="tx1"/>
              </a:solidFill>
            </a:endParaRPr>
          </a:p>
        </p:txBody>
      </p:sp>
      <p:sp>
        <p:nvSpPr>
          <p:cNvPr id="10" name="TextBox 9"/>
          <p:cNvSpPr txBox="1"/>
          <p:nvPr/>
        </p:nvSpPr>
        <p:spPr>
          <a:xfrm>
            <a:off x="2971800" y="3542764"/>
            <a:ext cx="16764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Create Resources</a:t>
            </a:r>
            <a:endParaRPr lang="en-US" dirty="0">
              <a:solidFill>
                <a:schemeClr val="tx1"/>
              </a:solidFill>
            </a:endParaRPr>
          </a:p>
        </p:txBody>
      </p:sp>
      <p:sp>
        <p:nvSpPr>
          <p:cNvPr id="11" name="TextBox 10"/>
          <p:cNvSpPr txBox="1"/>
          <p:nvPr/>
        </p:nvSpPr>
        <p:spPr>
          <a:xfrm>
            <a:off x="1959198" y="1713964"/>
            <a:ext cx="1872629" cy="338554"/>
          </a:xfrm>
          <a:prstGeom prst="rect">
            <a:avLst/>
          </a:prstGeom>
          <a:solidFill>
            <a:schemeClr val="accent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solidFill>
                  <a:schemeClr val="tx1"/>
                </a:solidFill>
              </a:rPr>
              <a:t>Associate Imagery</a:t>
            </a:r>
            <a:endParaRPr lang="en-US" dirty="0">
              <a:solidFill>
                <a:schemeClr val="tx1"/>
              </a:solidFill>
            </a:endParaRPr>
          </a:p>
        </p:txBody>
      </p:sp>
      <p:sp>
        <p:nvSpPr>
          <p:cNvPr id="13" name="TextBox 12"/>
          <p:cNvSpPr txBox="1"/>
          <p:nvPr/>
        </p:nvSpPr>
        <p:spPr>
          <a:xfrm>
            <a:off x="6172200" y="23235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Request</a:t>
            </a:r>
            <a:endParaRPr lang="en-US" dirty="0">
              <a:solidFill>
                <a:schemeClr val="tx1"/>
              </a:solidFill>
            </a:endParaRPr>
          </a:p>
        </p:txBody>
      </p:sp>
      <p:sp>
        <p:nvSpPr>
          <p:cNvPr id="14" name="TextBox 13"/>
          <p:cNvSpPr txBox="1"/>
          <p:nvPr/>
        </p:nvSpPr>
        <p:spPr>
          <a:xfrm>
            <a:off x="6172200" y="29331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solidFill>
                  <a:schemeClr val="tx1"/>
                </a:solidFill>
              </a:rPr>
              <a:t>Create Texture</a:t>
            </a:r>
            <a:endParaRPr lang="en-US" dirty="0">
              <a:solidFill>
                <a:schemeClr val="tx1"/>
              </a:solidFill>
            </a:endParaRPr>
          </a:p>
        </p:txBody>
      </p:sp>
      <p:sp>
        <p:nvSpPr>
          <p:cNvPr id="15" name="TextBox 14"/>
          <p:cNvSpPr txBox="1"/>
          <p:nvPr/>
        </p:nvSpPr>
        <p:spPr>
          <a:xfrm>
            <a:off x="6172200" y="3542764"/>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solidFill>
                  <a:schemeClr val="tx1"/>
                </a:solidFill>
              </a:rPr>
              <a:t>Reproject</a:t>
            </a:r>
            <a:endParaRPr lang="en-US" dirty="0">
              <a:solidFill>
                <a:schemeClr val="tx1"/>
              </a:solidFill>
            </a:endParaRPr>
          </a:p>
        </p:txBody>
      </p:sp>
      <p:cxnSp>
        <p:nvCxnSpPr>
          <p:cNvPr id="19" name="Straight Connector 18"/>
          <p:cNvCxnSpPr>
            <a:stCxn id="11" idx="3"/>
          </p:cNvCxnSpPr>
          <p:nvPr/>
        </p:nvCxnSpPr>
        <p:spPr>
          <a:xfrm flipV="1">
            <a:off x="3831827" y="1866365"/>
            <a:ext cx="3178573" cy="16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3" idx="0"/>
          </p:cNvCxnSpPr>
          <p:nvPr/>
        </p:nvCxnSpPr>
        <p:spPr>
          <a:xfrm>
            <a:off x="7010400" y="1866364"/>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2"/>
            <a:endCxn id="14" idx="0"/>
          </p:cNvCxnSpPr>
          <p:nvPr/>
        </p:nvCxnSpPr>
        <p:spPr>
          <a:xfrm>
            <a:off x="7010400" y="26621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2"/>
            <a:endCxn id="15" idx="0"/>
          </p:cNvCxnSpPr>
          <p:nvPr/>
        </p:nvCxnSpPr>
        <p:spPr>
          <a:xfrm>
            <a:off x="7010400" y="32717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2"/>
            <a:endCxn id="4" idx="0"/>
          </p:cNvCxnSpPr>
          <p:nvPr/>
        </p:nvCxnSpPr>
        <p:spPr>
          <a:xfrm flipH="1">
            <a:off x="1828800" y="2052518"/>
            <a:ext cx="1066713"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2"/>
            <a:endCxn id="5" idx="0"/>
          </p:cNvCxnSpPr>
          <p:nvPr/>
        </p:nvCxnSpPr>
        <p:spPr>
          <a:xfrm>
            <a:off x="2895513" y="2052518"/>
            <a:ext cx="914487"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 idx="2"/>
            <a:endCxn id="7" idx="0"/>
          </p:cNvCxnSpPr>
          <p:nvPr/>
        </p:nvCxnSpPr>
        <p:spPr>
          <a:xfrm>
            <a:off x="1828800" y="26621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2"/>
            <a:endCxn id="8" idx="0"/>
          </p:cNvCxnSpPr>
          <p:nvPr/>
        </p:nvCxnSpPr>
        <p:spPr>
          <a:xfrm>
            <a:off x="1828800" y="32717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5" idx="2"/>
            <a:endCxn id="9" idx="0"/>
          </p:cNvCxnSpPr>
          <p:nvPr/>
        </p:nvCxnSpPr>
        <p:spPr>
          <a:xfrm>
            <a:off x="3810000" y="26621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2"/>
            <a:endCxn id="10" idx="0"/>
          </p:cNvCxnSpPr>
          <p:nvPr/>
        </p:nvCxnSpPr>
        <p:spPr>
          <a:xfrm>
            <a:off x="3810000" y="3271718"/>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56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Mapping imagery to terrain</a:t>
            </a:r>
            <a:endParaRPr lang="en-US" dirty="0"/>
          </a:p>
        </p:txBody>
      </p:sp>
      <p:sp>
        <p:nvSpPr>
          <p:cNvPr id="7" name="Rectangle 6"/>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981200"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53000" y="38671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Oval 4"/>
          <p:cNvSpPr/>
          <p:nvPr/>
        </p:nvSpPr>
        <p:spPr>
          <a:xfrm>
            <a:off x="2895600" y="17335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137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11"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451568826"/>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3557" name="Document" r:id="rId4" imgW="8140700" imgH="2082800" progId="Word.Document.12">
                  <p:embed/>
                </p:oleObj>
              </mc:Choice>
              <mc:Fallback>
                <p:oleObj name="Document" r:id="rId4" imgW="8140700" imgH="2082800" progId="Word.Document.12">
                  <p:embed/>
                  <p:pic>
                    <p:nvPicPr>
                      <p:cNvPr id="0" name=""/>
                      <p:cNvPicPr/>
                      <p:nvPr/>
                    </p:nvPicPr>
                    <p:blipFill>
                      <a:blip r:embed="rId5"/>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5155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Texture Scale</a:t>
            </a:r>
            <a:endParaRPr lang="en-US" dirty="0"/>
          </a:p>
        </p:txBody>
      </p:sp>
      <p:sp>
        <p:nvSpPr>
          <p:cNvPr id="36" name="Rectangle 35"/>
          <p:cNvSpPr/>
          <p:nvPr/>
        </p:nvSpPr>
        <p:spPr>
          <a:xfrm>
            <a:off x="4191000" y="2038350"/>
            <a:ext cx="4191000" cy="523220"/>
          </a:xfrm>
          <a:prstGeom prst="rect">
            <a:avLst/>
          </a:prstGeom>
        </p:spPr>
        <p:txBody>
          <a:bodyPr wrap="square">
            <a:spAutoFit/>
          </a:bodyPr>
          <a:lstStyle/>
          <a:p>
            <a:r>
              <a:rPr lang="en-US" sz="1400" dirty="0" err="1" smtClean="0">
                <a:latin typeface="Consolas"/>
                <a:cs typeface="Consolas"/>
              </a:rPr>
              <a:t>scaleX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terrainWidth</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imageryWidth</a:t>
            </a:r>
            <a:endParaRPr lang="en-US" sz="1400" dirty="0">
              <a:latin typeface="Consolas"/>
              <a:cs typeface="Consolas"/>
            </a:endParaRPr>
          </a:p>
          <a:p>
            <a:r>
              <a:rPr lang="en-US" sz="1400" dirty="0" err="1" smtClean="0">
                <a:latin typeface="Consolas"/>
                <a:cs typeface="Consolas"/>
              </a:rPr>
              <a:t>scaleY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terrainHeight</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imageryHeight</a:t>
            </a:r>
            <a:endParaRPr lang="en-US" sz="1400" dirty="0">
              <a:latin typeface="Consolas"/>
              <a:cs typeface="Consolas"/>
            </a:endParaRPr>
          </a:p>
        </p:txBody>
      </p:sp>
      <p:cxnSp>
        <p:nvCxnSpPr>
          <p:cNvPr id="38" name="Straight Arrow Connector 37"/>
          <p:cNvCxnSpPr/>
          <p:nvPr/>
        </p:nvCxnSpPr>
        <p:spPr>
          <a:xfrm>
            <a:off x="457200" y="2190750"/>
            <a:ext cx="1225296"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1000" y="2190750"/>
            <a:ext cx="1438214" cy="338554"/>
          </a:xfrm>
          <a:prstGeom prst="rect">
            <a:avLst/>
          </a:prstGeom>
          <a:noFill/>
        </p:spPr>
        <p:txBody>
          <a:bodyPr wrap="none" rtlCol="0">
            <a:spAutoFit/>
          </a:bodyPr>
          <a:lstStyle/>
          <a:p>
            <a:r>
              <a:rPr lang="en-US" dirty="0" err="1" smtClean="0"/>
              <a:t>imageryWidth</a:t>
            </a:r>
            <a:endParaRPr lang="en-US" dirty="0"/>
          </a:p>
        </p:txBody>
      </p:sp>
      <p:cxnSp>
        <p:nvCxnSpPr>
          <p:cNvPr id="42" name="Straight Arrow Connector 41"/>
          <p:cNvCxnSpPr/>
          <p:nvPr/>
        </p:nvCxnSpPr>
        <p:spPr>
          <a:xfrm>
            <a:off x="1410712" y="4095750"/>
            <a:ext cx="2170688"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783009" y="4095750"/>
            <a:ext cx="1290738" cy="338554"/>
          </a:xfrm>
          <a:prstGeom prst="rect">
            <a:avLst/>
          </a:prstGeom>
          <a:noFill/>
        </p:spPr>
        <p:txBody>
          <a:bodyPr wrap="none" rtlCol="0">
            <a:spAutoFit/>
          </a:bodyPr>
          <a:lstStyle/>
          <a:p>
            <a:r>
              <a:rPr lang="en-US" dirty="0" err="1" smtClean="0"/>
              <a:t>terrainWidth</a:t>
            </a:r>
            <a:endParaRPr lang="en-US" dirty="0"/>
          </a:p>
        </p:txBody>
      </p:sp>
      <p:cxnSp>
        <p:nvCxnSpPr>
          <p:cNvPr id="44" name="Straight Arrow Connector 43"/>
          <p:cNvCxnSpPr/>
          <p:nvPr/>
        </p:nvCxnSpPr>
        <p:spPr>
          <a:xfrm>
            <a:off x="1828800" y="819150"/>
            <a:ext cx="0" cy="12192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831820" y="1123950"/>
            <a:ext cx="1505540" cy="338554"/>
          </a:xfrm>
          <a:prstGeom prst="rect">
            <a:avLst/>
          </a:prstGeom>
          <a:noFill/>
        </p:spPr>
        <p:txBody>
          <a:bodyPr wrap="none" rtlCol="0">
            <a:spAutoFit/>
          </a:bodyPr>
          <a:lstStyle/>
          <a:p>
            <a:r>
              <a:rPr lang="en-US" dirty="0" err="1" smtClean="0"/>
              <a:t>imageryHeight</a:t>
            </a:r>
            <a:endParaRPr lang="en-US" dirty="0"/>
          </a:p>
        </p:txBody>
      </p:sp>
      <p:cxnSp>
        <p:nvCxnSpPr>
          <p:cNvPr id="48" name="Straight Arrow Connector 47"/>
          <p:cNvCxnSpPr/>
          <p:nvPr/>
        </p:nvCxnSpPr>
        <p:spPr>
          <a:xfrm>
            <a:off x="3622654" y="1809750"/>
            <a:ext cx="0" cy="215988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625674" y="3071396"/>
            <a:ext cx="1358064" cy="338554"/>
          </a:xfrm>
          <a:prstGeom prst="rect">
            <a:avLst/>
          </a:prstGeom>
          <a:noFill/>
        </p:spPr>
        <p:txBody>
          <a:bodyPr wrap="none" rtlCol="0">
            <a:spAutoFit/>
          </a:bodyPr>
          <a:lstStyle/>
          <a:p>
            <a:r>
              <a:rPr lang="en-US" dirty="0" err="1" smtClean="0"/>
              <a:t>terrainHeight</a:t>
            </a:r>
            <a:endParaRPr lang="en-US" dirty="0"/>
          </a:p>
        </p:txBody>
      </p:sp>
      <p:sp>
        <p:nvSpPr>
          <p:cNvPr id="16" name="Rectangle 15"/>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988812"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77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35"/>
                                        </p:tgtEl>
                                      </p:cBhvr>
                                    </p:animEffect>
                                    <p:set>
                                      <p:cBhvr>
                                        <p:cTn id="61" dur="1" fill="hold">
                                          <p:stCondLst>
                                            <p:cond delay="499"/>
                                          </p:stCondLst>
                                        </p:cTn>
                                        <p:tgtEl>
                                          <p:spTgt spid="35"/>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40"/>
                                        </p:tgtEl>
                                      </p:cBhvr>
                                    </p:animEffect>
                                    <p:set>
                                      <p:cBhvr>
                                        <p:cTn id="67" dur="1" fill="hold">
                                          <p:stCondLst>
                                            <p:cond delay="499"/>
                                          </p:stCondLst>
                                        </p:cTn>
                                        <p:tgtEl>
                                          <p:spTgt spid="40"/>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45"/>
                                        </p:tgtEl>
                                      </p:cBhvr>
                                    </p:animEffect>
                                    <p:set>
                                      <p:cBhvr>
                                        <p:cTn id="70" dur="1" fill="hold">
                                          <p:stCondLst>
                                            <p:cond delay="499"/>
                                          </p:stCondLst>
                                        </p:cTn>
                                        <p:tgtEl>
                                          <p:spTgt spid="45"/>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51"/>
                                        </p:tgtEl>
                                      </p:cBhvr>
                                    </p:animEffect>
                                    <p:set>
                                      <p:cBhvr>
                                        <p:cTn id="79" dur="1" fill="hold">
                                          <p:stCondLst>
                                            <p:cond delay="499"/>
                                          </p:stCondLst>
                                        </p:cTn>
                                        <p:tgtEl>
                                          <p:spTgt spid="51"/>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52"/>
                                        </p:tgtEl>
                                      </p:cBhvr>
                                    </p:animEffect>
                                    <p:set>
                                      <p:cBhvr>
                                        <p:cTn id="82" dur="1" fill="hold">
                                          <p:stCondLst>
                                            <p:cond delay="499"/>
                                          </p:stCondLst>
                                        </p:cTn>
                                        <p:tgtEl>
                                          <p:spTgt spid="52"/>
                                        </p:tgtEl>
                                        <p:attrNameLst>
                                          <p:attrName>style.visibility</p:attrName>
                                        </p:attrNameLst>
                                      </p:cBhvr>
                                      <p:to>
                                        <p:strVal val="hidden"/>
                                      </p:to>
                                    </p:set>
                                  </p:childTnLst>
                                </p:cTn>
                              </p:par>
                              <p:par>
                                <p:cTn id="83" presetID="9" presetClass="exit" presetSubtype="0" fill="hold" grpId="1" nodeType="withEffect">
                                  <p:stCondLst>
                                    <p:cond delay="0"/>
                                  </p:stCondLst>
                                  <p:childTnLst>
                                    <p:animEffect transition="out" filter="dissolve">
                                      <p:cBhvr>
                                        <p:cTn id="84" dur="500"/>
                                        <p:tgtEl>
                                          <p:spTgt spid="53"/>
                                        </p:tgtEl>
                                      </p:cBhvr>
                                    </p:animEffect>
                                    <p:set>
                                      <p:cBhvr>
                                        <p:cTn id="85" dur="1" fill="hold">
                                          <p:stCondLst>
                                            <p:cond delay="499"/>
                                          </p:stCondLst>
                                        </p:cTn>
                                        <p:tgtEl>
                                          <p:spTgt spid="53"/>
                                        </p:tgtEl>
                                        <p:attrNameLst>
                                          <p:attrName>style.visibility</p:attrName>
                                        </p:attrNameLst>
                                      </p:cBhvr>
                                      <p:to>
                                        <p:strVal val="hidden"/>
                                      </p:to>
                                    </p:set>
                                  </p:childTnLst>
                                </p:cTn>
                              </p:par>
                            </p:childTnLst>
                          </p:cTn>
                        </p:par>
                        <p:par>
                          <p:cTn id="86" fill="hold">
                            <p:stCondLst>
                              <p:cond delay="500"/>
                            </p:stCondLst>
                            <p:childTnLst>
                              <p:par>
                                <p:cTn id="87" presetID="35" presetClass="path" presetSubtype="0" accel="50000" decel="50000" fill="hold" grpId="0" nodeType="afterEffect">
                                  <p:stCondLst>
                                    <p:cond delay="0"/>
                                  </p:stCondLst>
                                  <p:childTnLst>
                                    <p:animMotion origin="layout" path="M -2.5E-6 2.22222E-6 L -0.16614 2.22222E-6 " pathEditMode="relative" rAng="0" ptsTypes="AA">
                                      <p:cBhvr>
                                        <p:cTn id="88" dur="1000" fill="hold"/>
                                        <p:tgtEl>
                                          <p:spTgt spid="23"/>
                                        </p:tgtEl>
                                        <p:attrNameLst>
                                          <p:attrName>ppt_x</p:attrName>
                                          <p:attrName>ppt_y</p:attrName>
                                        </p:attrNameLst>
                                      </p:cBhvr>
                                      <p:rCtr x="-8316" y="0"/>
                                    </p:animMotion>
                                  </p:childTnLst>
                                </p:cTn>
                              </p:par>
                              <p:par>
                                <p:cTn id="89" presetID="35" presetClass="path" presetSubtype="0" accel="50000" decel="50000" fill="hold" grpId="0" nodeType="withEffect">
                                  <p:stCondLst>
                                    <p:cond delay="0"/>
                                  </p:stCondLst>
                                  <p:childTnLst>
                                    <p:animMotion origin="layout" path="M 3.33333E-6 7.40741E-7 L -0.16667 7.40741E-7 " pathEditMode="relative" rAng="0" ptsTypes="AA">
                                      <p:cBhvr>
                                        <p:cTn id="90" dur="1000" fill="hold"/>
                                        <p:tgtEl>
                                          <p:spTgt spid="32"/>
                                        </p:tgtEl>
                                        <p:attrNameLst>
                                          <p:attrName>ppt_x</p:attrName>
                                          <p:attrName>ppt_y</p:attrName>
                                        </p:attrNameLst>
                                      </p:cBhvr>
                                      <p:rCtr x="-8333" y="0"/>
                                    </p:animMotion>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childTnLst>
                          </p:cTn>
                        </p:par>
                        <p:par>
                          <p:cTn id="94" fill="hold">
                            <p:stCondLst>
                              <p:cond delay="1500"/>
                            </p:stCondLst>
                            <p:childTnLst>
                              <p:par>
                                <p:cTn id="95" presetID="1" presetClass="entr" presetSubtype="0" fill="hold" nodeType="after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childTnLst>
                                </p:cTn>
                              </p:par>
                            </p:childTnLst>
                          </p:cTn>
                        </p:par>
                        <p:par>
                          <p:cTn id="100" fill="hold">
                            <p:stCondLst>
                              <p:cond delay="1500"/>
                            </p:stCondLst>
                            <p:childTnLst>
                              <p:par>
                                <p:cTn id="101" presetID="1"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childTnLst>
                          </p:cTn>
                        </p:par>
                        <p:par>
                          <p:cTn id="106" fill="hold">
                            <p:stCondLst>
                              <p:cond delay="1500"/>
                            </p:stCondLst>
                            <p:childTnLst>
                              <p:par>
                                <p:cTn id="107" presetID="1" presetClass="entr" presetSubtype="0"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500"/>
                            </p:stCondLst>
                            <p:childTnLst>
                              <p:par>
                                <p:cTn id="110" presetID="1"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childTnLst>
                          </p:cTn>
                        </p:par>
                        <p:par>
                          <p:cTn id="115" fill="hold">
                            <p:stCondLst>
                              <p:cond delay="1500"/>
                            </p:stCondLst>
                            <p:childTnLst>
                              <p:par>
                                <p:cTn id="116" presetID="1"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3" grpId="0"/>
      <p:bldP spid="47" grpId="0"/>
      <p:bldP spid="49" grpId="0"/>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9" grpId="1" animBg="1"/>
      <p:bldP spid="40" grpId="1" animBg="1"/>
      <p:bldP spid="45" grpId="1" animBg="1"/>
      <p:bldP spid="46" grpId="1" animBg="1"/>
      <p:bldP spid="50" grpId="1" animBg="1"/>
      <p:bldP spid="51" grpId="1" animBg="1"/>
      <p:bldP spid="52" grpId="1" animBg="1"/>
      <p:bldP spid="53" grpId="1" animBg="1"/>
      <p:bldP spid="23"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Translation</a:t>
            </a:r>
            <a:endParaRPr lang="en-US" dirty="0"/>
          </a:p>
        </p:txBody>
      </p:sp>
      <p:sp>
        <p:nvSpPr>
          <p:cNvPr id="6" name="Rectangle 5"/>
          <p:cNvSpPr/>
          <p:nvPr/>
        </p:nvSpPr>
        <p:spPr>
          <a:xfrm>
            <a:off x="3657600" y="2038350"/>
            <a:ext cx="5105400" cy="523220"/>
          </a:xfrm>
          <a:prstGeom prst="rect">
            <a:avLst/>
          </a:prstGeom>
        </p:spPr>
        <p:txBody>
          <a:bodyPr wrap="square">
            <a:spAutoFit/>
          </a:bodyPr>
          <a:lstStyle/>
          <a:p>
            <a:r>
              <a:rPr lang="en-US" sz="1400" dirty="0" err="1" smtClean="0">
                <a:latin typeface="Consolas"/>
                <a:cs typeface="Consolas"/>
              </a:rPr>
              <a:t>translationX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a:latin typeface="Consolas"/>
              <a:cs typeface="Consolas"/>
            </a:endParaRPr>
          </a:p>
          <a:p>
            <a:r>
              <a:rPr lang="en-US" sz="1400" dirty="0" err="1" smtClean="0">
                <a:latin typeface="Consolas"/>
                <a:cs typeface="Consolas"/>
              </a:rPr>
              <a:t>translationY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15" name="Rectangle 1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820546" cy="338554"/>
          </a:xfrm>
          <a:prstGeom prst="rect">
            <a:avLst/>
          </a:prstGeom>
          <a:noFill/>
        </p:spPr>
        <p:txBody>
          <a:bodyPr wrap="none" rtlCol="0">
            <a:spAutoFit/>
          </a:bodyPr>
          <a:lstStyle/>
          <a:p>
            <a:r>
              <a:rPr lang="en-US" dirty="0" err="1" smtClean="0"/>
              <a:t>offsetX</a:t>
            </a:r>
            <a:endParaRPr lang="en-US" dirty="0"/>
          </a:p>
        </p:txBody>
      </p:sp>
      <p:cxnSp>
        <p:nvCxnSpPr>
          <p:cNvPr id="11" name="Straight Arrow Connector 10"/>
          <p:cNvCxnSpPr/>
          <p:nvPr/>
        </p:nvCxnSpPr>
        <p:spPr>
          <a:xfrm>
            <a:off x="1600200" y="2038350"/>
            <a:ext cx="0" cy="190500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2821573"/>
            <a:ext cx="820546" cy="338554"/>
          </a:xfrm>
          <a:prstGeom prst="rect">
            <a:avLst/>
          </a:prstGeom>
          <a:noFill/>
        </p:spPr>
        <p:txBody>
          <a:bodyPr wrap="none" rtlCol="0">
            <a:spAutoFit/>
          </a:bodyPr>
          <a:lstStyle/>
          <a:p>
            <a:r>
              <a:rPr lang="en-US" dirty="0" err="1" smtClean="0"/>
              <a:t>offsetY</a:t>
            </a:r>
            <a:endParaRPr lang="en-US" dirty="0"/>
          </a:p>
        </p:txBody>
      </p:sp>
    </p:spTree>
    <p:extLst>
      <p:ext uri="{BB962C8B-B14F-4D97-AF65-F5344CB8AC3E}">
        <p14:creationId xmlns:p14="http://schemas.microsoft.com/office/powerpoint/2010/main" val="2647405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Extent</a:t>
            </a:r>
            <a:endParaRPr lang="en-US" dirty="0"/>
          </a:p>
        </p:txBody>
      </p:sp>
      <p:sp>
        <p:nvSpPr>
          <p:cNvPr id="4" name="Rectangle 3"/>
          <p:cNvSpPr/>
          <p:nvPr/>
        </p:nvSpPr>
        <p:spPr>
          <a:xfrm>
            <a:off x="4061287" y="2074843"/>
            <a:ext cx="4549313" cy="1384995"/>
          </a:xfrm>
          <a:prstGeom prst="rect">
            <a:avLst/>
          </a:prstGeom>
        </p:spPr>
        <p:txBody>
          <a:bodyPr wrap="square">
            <a:spAutoFit/>
          </a:bodyPr>
          <a:lstStyle/>
          <a:p>
            <a:r>
              <a:rPr lang="en-US" sz="1400" dirty="0" err="1" smtClean="0">
                <a:latin typeface="Consolas"/>
                <a:cs typeface="Consolas"/>
              </a:rPr>
              <a:t>extentMinX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extentMinY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smtClean="0">
              <a:latin typeface="Consolas"/>
              <a:cs typeface="Consolas"/>
            </a:endParaRPr>
          </a:p>
          <a:p>
            <a:r>
              <a:rPr lang="en-US" sz="1400" dirty="0" err="1" smtClean="0">
                <a:latin typeface="Consolas"/>
                <a:cs typeface="Consolas"/>
              </a:rPr>
              <a:t>extentMaxX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imageryWidth</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extentMaxY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imageryHeight</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5" name="Rectangle 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820546" cy="338554"/>
          </a:xfrm>
          <a:prstGeom prst="rect">
            <a:avLst/>
          </a:prstGeom>
          <a:noFill/>
        </p:spPr>
        <p:txBody>
          <a:bodyPr wrap="none" rtlCol="0">
            <a:spAutoFit/>
          </a:bodyPr>
          <a:lstStyle/>
          <a:p>
            <a:r>
              <a:rPr lang="en-US" dirty="0" err="1" smtClean="0"/>
              <a:t>offsetX</a:t>
            </a:r>
            <a:endParaRPr lang="en-US" dirty="0"/>
          </a:p>
        </p:txBody>
      </p:sp>
      <p:cxnSp>
        <p:nvCxnSpPr>
          <p:cNvPr id="9" name="Straight Arrow Connector 8"/>
          <p:cNvCxnSpPr/>
          <p:nvPr/>
        </p:nvCxnSpPr>
        <p:spPr>
          <a:xfrm>
            <a:off x="1600200" y="2038350"/>
            <a:ext cx="0" cy="190500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00200" y="2821573"/>
            <a:ext cx="820546" cy="338554"/>
          </a:xfrm>
          <a:prstGeom prst="rect">
            <a:avLst/>
          </a:prstGeom>
          <a:noFill/>
        </p:spPr>
        <p:txBody>
          <a:bodyPr wrap="none" rtlCol="0">
            <a:spAutoFit/>
          </a:bodyPr>
          <a:lstStyle/>
          <a:p>
            <a:r>
              <a:rPr lang="en-US" dirty="0" err="1" smtClean="0"/>
              <a:t>offsetY</a:t>
            </a:r>
            <a:endParaRPr lang="en-US" dirty="0"/>
          </a:p>
        </p:txBody>
      </p:sp>
    </p:spTree>
    <p:extLst>
      <p:ext uri="{BB962C8B-B14F-4D97-AF65-F5344CB8AC3E}">
        <p14:creationId xmlns:p14="http://schemas.microsoft.com/office/powerpoint/2010/main" val="145192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99708344"/>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6480" name="Document" r:id="rId4" imgW="8140700" imgH="2082800" progId="Word.Document.12">
                  <p:embed/>
                </p:oleObj>
              </mc:Choice>
              <mc:Fallback>
                <p:oleObj name="Document" r:id="rId4" imgW="8140700" imgH="2082800" progId="Word.Document.12">
                  <p:embed/>
                  <p:pic>
                    <p:nvPicPr>
                      <p:cNvPr id="0" name=""/>
                      <p:cNvPicPr/>
                      <p:nvPr/>
                    </p:nvPicPr>
                    <p:blipFill>
                      <a:blip r:embed="rId5"/>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363740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LOD algorithm – Chunked LOD</a:t>
            </a:r>
          </a:p>
          <a:p>
            <a:r>
              <a:rPr lang="en-US" dirty="0"/>
              <a:t>Processing terrain for rendering</a:t>
            </a:r>
            <a:endParaRPr lang="en-US" dirty="0" smtClean="0"/>
          </a:p>
          <a:p>
            <a:r>
              <a:rPr lang="en-US" dirty="0" smtClean="0"/>
              <a:t>Mapping imagery to terrain</a:t>
            </a:r>
            <a:endParaRPr lang="en-US" dirty="0"/>
          </a:p>
          <a:p>
            <a:r>
              <a:rPr lang="en-US" b="1" dirty="0" smtClean="0"/>
              <a:t>Map </a:t>
            </a:r>
            <a:r>
              <a:rPr lang="en-US" b="1" dirty="0" err="1" smtClean="0"/>
              <a:t>reprojection</a:t>
            </a:r>
            <a:r>
              <a:rPr lang="en-US" b="1" dirty="0" smtClean="0"/>
              <a:t> on the GPU</a:t>
            </a:r>
          </a:p>
          <a:p>
            <a:r>
              <a:rPr lang="en-US" dirty="0" smtClean="0"/>
              <a:t>Horizon culling</a:t>
            </a:r>
          </a:p>
        </p:txBody>
      </p:sp>
    </p:spTree>
    <p:extLst>
      <p:ext uri="{BB962C8B-B14F-4D97-AF65-F5344CB8AC3E}">
        <p14:creationId xmlns:p14="http://schemas.microsoft.com/office/powerpoint/2010/main" val="52683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19150"/>
            <a:ext cx="8153400" cy="3800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Map </a:t>
            </a:r>
            <a:r>
              <a:rPr lang="en-US" dirty="0" err="1" smtClean="0"/>
              <a:t>Reprojection</a:t>
            </a:r>
            <a:endParaRPr lang="en-US" dirty="0"/>
          </a:p>
        </p:txBody>
      </p:sp>
      <p:pic>
        <p:nvPicPr>
          <p:cNvPr id="10242" name="Picture 2" descr="https://lh3.googleusercontent.com/fv8OCNvJfaDQ3DoVozhJGf4JlUp6cLLXFwu99cIjII7r3z1DXpEDjOJtOAd6NesamaoJ2v5YZM_fyFK1MUYOYTF80gfm1iNzc5AGURkUvd22sGIvR-xINPf3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38350"/>
            <a:ext cx="4038840" cy="2334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3.googleusercontent.com/KGw8Zj595A4HjNeTqjjcW0Ft-afyPWAr_3wXrzWNjZGnxyrhIJxdfpJxZRssQHfBMQXPJsOb3IVu0csxdrTX5PX7cHV9mfxJgdzdycchdEV8jlrtP0gLKzE2y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28774"/>
            <a:ext cx="3429000" cy="2619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30014" y="1036052"/>
            <a:ext cx="2465611" cy="338554"/>
          </a:xfrm>
          <a:prstGeom prst="rect">
            <a:avLst/>
          </a:prstGeom>
          <a:noFill/>
        </p:spPr>
        <p:txBody>
          <a:bodyPr wrap="none" rtlCol="0">
            <a:spAutoFit/>
          </a:bodyPr>
          <a:lstStyle/>
          <a:p>
            <a:r>
              <a:rPr lang="en-US" dirty="0" smtClean="0"/>
              <a:t>Web Mercator (EPSG:3857)</a:t>
            </a:r>
            <a:endParaRPr lang="en-US" dirty="0"/>
          </a:p>
        </p:txBody>
      </p:sp>
      <p:sp>
        <p:nvSpPr>
          <p:cNvPr id="8" name="TextBox 7"/>
          <p:cNvSpPr txBox="1"/>
          <p:nvPr/>
        </p:nvSpPr>
        <p:spPr>
          <a:xfrm>
            <a:off x="624660" y="1036052"/>
            <a:ext cx="3398879" cy="338554"/>
          </a:xfrm>
          <a:prstGeom prst="rect">
            <a:avLst/>
          </a:prstGeom>
          <a:noFill/>
        </p:spPr>
        <p:txBody>
          <a:bodyPr wrap="none" rtlCol="0">
            <a:spAutoFit/>
          </a:bodyPr>
          <a:lstStyle/>
          <a:p>
            <a:r>
              <a:rPr lang="en-US" dirty="0" smtClean="0"/>
              <a:t>Geographic </a:t>
            </a:r>
            <a:r>
              <a:rPr lang="en-US" dirty="0"/>
              <a:t>/ </a:t>
            </a:r>
            <a:r>
              <a:rPr lang="en-US" dirty="0" smtClean="0"/>
              <a:t>Plate </a:t>
            </a:r>
            <a:r>
              <a:rPr lang="en-US" dirty="0" err="1" smtClean="0"/>
              <a:t>Carrée</a:t>
            </a:r>
            <a:r>
              <a:rPr lang="en-US" dirty="0" smtClean="0"/>
              <a:t> (EPSG:4326)</a:t>
            </a:r>
            <a:endParaRPr lang="en-US" dirty="0"/>
          </a:p>
        </p:txBody>
      </p:sp>
    </p:spTree>
    <p:extLst>
      <p:ext uri="{BB962C8B-B14F-4D97-AF65-F5344CB8AC3E}">
        <p14:creationId xmlns:p14="http://schemas.microsoft.com/office/powerpoint/2010/main" val="1125894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Powder Tracks demo</a:t>
            </a:r>
            <a:endParaRPr lang="en-US" dirty="0"/>
          </a:p>
        </p:txBody>
      </p:sp>
      <p:pic>
        <p:nvPicPr>
          <p:cNvPr id="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0144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1749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Mercator </a:t>
            </a:r>
            <a:r>
              <a:rPr lang="en-US" dirty="0" err="1" smtClean="0"/>
              <a:t>Reprojection</a:t>
            </a:r>
            <a:endParaRPr lang="en-US" dirty="0"/>
          </a:p>
        </p:txBody>
      </p:sp>
      <p:sp>
        <p:nvSpPr>
          <p:cNvPr id="4" name="Rectangle 3"/>
          <p:cNvSpPr/>
          <p:nvPr/>
        </p:nvSpPr>
        <p:spPr>
          <a:xfrm>
            <a:off x="609600" y="895350"/>
            <a:ext cx="6781800" cy="830997"/>
          </a:xfrm>
          <a:prstGeom prst="rect">
            <a:avLst/>
          </a:prstGeom>
        </p:spPr>
        <p:txBody>
          <a:bodyPr wrap="square">
            <a:spAutoFit/>
          </a:bodyPr>
          <a:lstStyle/>
          <a:p>
            <a:r>
              <a:rPr lang="en-US" dirty="0" err="1" smtClean="0"/>
              <a:t>mercatorY</a:t>
            </a:r>
            <a:r>
              <a:rPr lang="en-US" dirty="0" smtClean="0"/>
              <a:t> = </a:t>
            </a:r>
            <a:r>
              <a:rPr lang="en-US" dirty="0"/>
              <a:t>0.5 * log((1.0 + </a:t>
            </a:r>
            <a:r>
              <a:rPr lang="en-US" dirty="0" err="1"/>
              <a:t>sinLatitude</a:t>
            </a:r>
            <a:r>
              <a:rPr lang="en-US" dirty="0"/>
              <a:t>) / (1.0 - </a:t>
            </a:r>
            <a:r>
              <a:rPr lang="en-US" dirty="0" err="1"/>
              <a:t>sinLatitude</a:t>
            </a:r>
            <a:r>
              <a:rPr lang="en-US" dirty="0"/>
              <a:t>))</a:t>
            </a:r>
            <a:endParaRPr lang="en-US" dirty="0" smtClean="0"/>
          </a:p>
          <a:p>
            <a:r>
              <a:rPr lang="en-US" dirty="0" err="1" smtClean="0"/>
              <a:t>mercatorOffset</a:t>
            </a:r>
            <a:r>
              <a:rPr lang="en-US" dirty="0" smtClean="0"/>
              <a:t> </a:t>
            </a:r>
            <a:r>
              <a:rPr lang="en-US" dirty="0"/>
              <a:t>= </a:t>
            </a:r>
            <a:r>
              <a:rPr lang="en-US" dirty="0" err="1" smtClean="0"/>
              <a:t>mercatorY</a:t>
            </a:r>
            <a:r>
              <a:rPr lang="en-US" dirty="0" smtClean="0"/>
              <a:t> – </a:t>
            </a:r>
            <a:r>
              <a:rPr lang="en-US" dirty="0" err="1" smtClean="0"/>
              <a:t>southMercatorY</a:t>
            </a:r>
            <a:endParaRPr lang="en-US" dirty="0" smtClean="0"/>
          </a:p>
          <a:p>
            <a:r>
              <a:rPr lang="en-US" dirty="0" err="1" smtClean="0"/>
              <a:t>mercatorT</a:t>
            </a:r>
            <a:r>
              <a:rPr lang="en-US" dirty="0" smtClean="0"/>
              <a:t> = </a:t>
            </a:r>
            <a:r>
              <a:rPr lang="en-US" dirty="0" err="1" smtClean="0"/>
              <a:t>mercatorOffset</a:t>
            </a:r>
            <a:r>
              <a:rPr lang="en-US" dirty="0" smtClean="0"/>
              <a:t> * </a:t>
            </a:r>
            <a:r>
              <a:rPr lang="en-US" dirty="0" err="1" smtClean="0"/>
              <a:t>oneOverMercatorHeight</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1962150"/>
            <a:ext cx="24288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62150"/>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974592" y="29390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0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a:xfrm>
            <a:off x="457200" y="819150"/>
            <a:ext cx="8229600" cy="685800"/>
          </a:xfrm>
        </p:spPr>
        <p:txBody>
          <a:bodyPr/>
          <a:lstStyle/>
          <a:p>
            <a:pPr marL="0" indent="0">
              <a:buNone/>
            </a:pPr>
            <a:r>
              <a:rPr lang="en-US" dirty="0" smtClean="0"/>
              <a:t>Problem: Limited floating-point precision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131" y="1352550"/>
            <a:ext cx="297346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52550"/>
            <a:ext cx="2971800" cy="27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57200" y="4095750"/>
            <a:ext cx="8229600" cy="685800"/>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smtClean="0"/>
              <a:t>Solution: Texel spacing cutoff</a:t>
            </a:r>
          </a:p>
        </p:txBody>
      </p:sp>
    </p:spTree>
    <p:extLst>
      <p:ext uri="{BB962C8B-B14F-4D97-AF65-F5344CB8AC3E}">
        <p14:creationId xmlns:p14="http://schemas.microsoft.com/office/powerpoint/2010/main" val="384653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Texel Spacing Cutoff</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73630103"/>
              </p:ext>
            </p:extLst>
          </p:nvPr>
        </p:nvGraphicFramePr>
        <p:xfrm>
          <a:off x="609600" y="895350"/>
          <a:ext cx="7924800" cy="37099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909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p:txBody>
          <a:bodyPr/>
          <a:lstStyle/>
          <a:p>
            <a:pPr marL="0" indent="0">
              <a:buNone/>
            </a:pPr>
            <a:r>
              <a:rPr lang="en-US" dirty="0" smtClean="0"/>
              <a:t>Problem: Many mobile GPUs have limited fragment </a:t>
            </a:r>
            <a:r>
              <a:rPr lang="en-US" dirty="0" err="1" smtClean="0"/>
              <a:t>shader</a:t>
            </a:r>
            <a:r>
              <a:rPr lang="en-US" dirty="0" smtClean="0"/>
              <a:t> precision.</a:t>
            </a:r>
          </a:p>
          <a:p>
            <a:pPr marL="0" indent="0">
              <a:buNone/>
            </a:pPr>
            <a:endParaRPr lang="en-US" dirty="0"/>
          </a:p>
          <a:p>
            <a:pPr marL="0" indent="0">
              <a:buNone/>
            </a:pPr>
            <a:r>
              <a:rPr lang="en-US" dirty="0" smtClean="0"/>
              <a:t>Solution: </a:t>
            </a:r>
            <a:r>
              <a:rPr lang="en-US" dirty="0" err="1" smtClean="0"/>
              <a:t>Reproject</a:t>
            </a:r>
            <a:r>
              <a:rPr lang="en-US" dirty="0" smtClean="0"/>
              <a:t> in the vertex </a:t>
            </a:r>
            <a:r>
              <a:rPr lang="en-US" dirty="0" err="1" smtClean="0"/>
              <a:t>shader</a:t>
            </a:r>
            <a:r>
              <a:rPr lang="en-US" dirty="0" smtClean="0"/>
              <a:t> instead of the fragment </a:t>
            </a:r>
            <a:r>
              <a:rPr lang="en-US" dirty="0" err="1" smtClean="0"/>
              <a:t>shader</a:t>
            </a:r>
            <a:r>
              <a:rPr lang="en-US" dirty="0" smtClean="0"/>
              <a:t>.</a:t>
            </a:r>
            <a:endParaRPr lang="en-US" dirty="0"/>
          </a:p>
        </p:txBody>
      </p:sp>
    </p:spTree>
    <p:extLst>
      <p:ext uri="{BB962C8B-B14F-4D97-AF65-F5344CB8AC3E}">
        <p14:creationId xmlns:p14="http://schemas.microsoft.com/office/powerpoint/2010/main" val="28875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Doarama</a:t>
            </a:r>
            <a:r>
              <a:rPr lang="en-US" dirty="0" smtClean="0"/>
              <a:t> demo</a:t>
            </a:r>
            <a:endParaRPr lang="en-US" dirty="0"/>
          </a:p>
        </p:txBody>
      </p:sp>
      <p:pic>
        <p:nvPicPr>
          <p:cNvPr id="4" name="Picture 3">
            <a:hlinkClick r:id="rId3"/>
          </p:cNvPr>
          <p:cNvPicPr>
            <a:picLocks noChangeAspect="1"/>
          </p:cNvPicPr>
          <p:nvPr/>
        </p:nvPicPr>
        <p:blipFill>
          <a:blip r:embed="rId4"/>
          <a:stretch>
            <a:fillRect/>
          </a:stretch>
        </p:blipFill>
        <p:spPr>
          <a:xfrm>
            <a:off x="533400" y="1123950"/>
            <a:ext cx="7971822" cy="3395663"/>
          </a:xfrm>
          <a:prstGeom prst="rect">
            <a:avLst/>
          </a:prstGeom>
        </p:spPr>
      </p:pic>
    </p:spTree>
    <p:extLst>
      <p:ext uri="{BB962C8B-B14F-4D97-AF65-F5344CB8AC3E}">
        <p14:creationId xmlns:p14="http://schemas.microsoft.com/office/powerpoint/2010/main" val="1749653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LOD algorithm – Chunked LOD</a:t>
            </a:r>
          </a:p>
          <a:p>
            <a:r>
              <a:rPr lang="en-US" dirty="0"/>
              <a:t>Processing terrain for rendering</a:t>
            </a:r>
            <a:endParaRPr lang="en-US" dirty="0" smtClean="0"/>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b="1" dirty="0" smtClean="0"/>
              <a:t>Horizon culling</a:t>
            </a:r>
          </a:p>
        </p:txBody>
      </p:sp>
    </p:spTree>
    <p:extLst>
      <p:ext uri="{BB962C8B-B14F-4D97-AF65-F5344CB8AC3E}">
        <p14:creationId xmlns:p14="http://schemas.microsoft.com/office/powerpoint/2010/main" val="11714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Culling</a:t>
            </a:r>
            <a:endParaRPr lang="en-US" dirty="0"/>
          </a:p>
        </p:txBody>
      </p:sp>
      <p:pic>
        <p:nvPicPr>
          <p:cNvPr id="4098" name="Picture 2" descr="https://lh3.googleusercontent.com/f81t_U1uPdRv5baC5yGZ0E5anPNeK7RN5oV1q96iq7QZ7l3WSXt4_gMGjdQXGGJbuuGf7uycpnCYkdN_ueLGbFJadellRSSM9nhBEQnjHI15U7MQcM8ejawA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71550"/>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704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Ellipsoid-scaled space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92021230"/>
              </p:ext>
            </p:extLst>
          </p:nvPr>
        </p:nvGraphicFramePr>
        <p:xfrm>
          <a:off x="1676400" y="1123950"/>
          <a:ext cx="990600" cy="406400"/>
        </p:xfrm>
        <a:graphic>
          <a:graphicData uri="http://schemas.openxmlformats.org/presentationml/2006/ole">
            <mc:AlternateContent xmlns:mc="http://schemas.openxmlformats.org/markup-compatibility/2006">
              <mc:Choice xmlns:v="urn:schemas-microsoft-com:vml" Requires="v">
                <p:oleObj spid="_x0000_s7809" name="Equation" r:id="rId4" imgW="990600" imgH="406400" progId="Equation.3">
                  <p:embed/>
                </p:oleObj>
              </mc:Choice>
              <mc:Fallback>
                <p:oleObj name="Equation" r:id="rId4" imgW="990600" imgH="406400" progId="Equation.3">
                  <p:embed/>
                  <p:pic>
                    <p:nvPicPr>
                      <p:cNvPr id="0" name=""/>
                      <p:cNvPicPr/>
                      <p:nvPr/>
                    </p:nvPicPr>
                    <p:blipFill>
                      <a:blip r:embed="rId5"/>
                      <a:stretch>
                        <a:fillRect/>
                      </a:stretch>
                    </p:blipFill>
                    <p:spPr>
                      <a:xfrm>
                        <a:off x="1676400" y="1123950"/>
                        <a:ext cx="990600" cy="406400"/>
                      </a:xfrm>
                      <a:prstGeom prst="rect">
                        <a:avLst/>
                      </a:prstGeom>
                    </p:spPr>
                  </p:pic>
                </p:oleObj>
              </mc:Fallback>
            </mc:AlternateContent>
          </a:graphicData>
        </a:graphic>
      </p:graphicFrame>
      <p:sp>
        <p:nvSpPr>
          <p:cNvPr id="5" name="TextBox 4"/>
          <p:cNvSpPr txBox="1"/>
          <p:nvPr/>
        </p:nvSpPr>
        <p:spPr>
          <a:xfrm>
            <a:off x="685800" y="1123950"/>
            <a:ext cx="877263" cy="338554"/>
          </a:xfrm>
          <a:prstGeom prst="rect">
            <a:avLst/>
          </a:prstGeom>
          <a:noFill/>
        </p:spPr>
        <p:txBody>
          <a:bodyPr wrap="none" rtlCol="0">
            <a:spAutoFit/>
          </a:bodyPr>
          <a:lstStyle/>
          <a:p>
            <a:r>
              <a:rPr lang="en-US" dirty="0" smtClean="0"/>
              <a:t>Ellipsoid</a:t>
            </a:r>
            <a:endParaRPr lang="en-US" dirty="0"/>
          </a:p>
        </p:txBody>
      </p:sp>
      <p:sp>
        <p:nvSpPr>
          <p:cNvPr id="6" name="TextBox 5"/>
          <p:cNvSpPr txBox="1"/>
          <p:nvPr/>
        </p:nvSpPr>
        <p:spPr>
          <a:xfrm>
            <a:off x="762000" y="1657350"/>
            <a:ext cx="4407978" cy="1815882"/>
          </a:xfrm>
          <a:prstGeom prst="rect">
            <a:avLst/>
          </a:prstGeom>
          <a:noFill/>
        </p:spPr>
        <p:txBody>
          <a:bodyPr wrap="none" rtlCol="0">
            <a:spAutoFit/>
          </a:bodyPr>
          <a:lstStyle/>
          <a:p>
            <a:r>
              <a:rPr lang="en-US" dirty="0" smtClean="0"/>
              <a:t>x, y, z is any position on the surface of the ellipsoid</a:t>
            </a:r>
          </a:p>
          <a:p>
            <a:r>
              <a:rPr lang="en-US" dirty="0" smtClean="0"/>
              <a:t>a, b, c are ellipsoid semi-axis lengths</a:t>
            </a:r>
          </a:p>
          <a:p>
            <a:endParaRPr lang="en-US" dirty="0"/>
          </a:p>
          <a:p>
            <a:r>
              <a:rPr lang="en-US" dirty="0" smtClean="0"/>
              <a:t>Ellipsoid-scaled space:</a:t>
            </a:r>
          </a:p>
          <a:p>
            <a:pPr marL="285750" indent="-285750">
              <a:buFont typeface="Arial"/>
              <a:buChar char="•"/>
            </a:pPr>
            <a:r>
              <a:rPr lang="en-US" dirty="0" smtClean="0"/>
              <a:t>Is centered on the ellipsoid</a:t>
            </a:r>
          </a:p>
          <a:p>
            <a:pPr marL="285750" indent="-285750">
              <a:buFont typeface="Arial"/>
              <a:buChar char="•"/>
            </a:pPr>
            <a:r>
              <a:rPr lang="en-US" dirty="0" smtClean="0"/>
              <a:t>Axes are aligned with ellipsoid axes</a:t>
            </a:r>
          </a:p>
          <a:p>
            <a:pPr marL="285750" indent="-285750">
              <a:buFont typeface="Arial"/>
              <a:buChar char="•"/>
            </a:pPr>
            <a:r>
              <a:rPr lang="en-US" dirty="0" smtClean="0"/>
              <a:t>Ellipsoid is a unit sphere.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5690039"/>
              </p:ext>
            </p:extLst>
          </p:nvPr>
        </p:nvGraphicFramePr>
        <p:xfrm>
          <a:off x="5410200" y="1240790"/>
          <a:ext cx="3124200" cy="1483360"/>
        </p:xfrm>
        <a:graphic>
          <a:graphicData uri="http://schemas.openxmlformats.org/drawingml/2006/table">
            <a:tbl>
              <a:tblPr firstRow="1" bandRow="1">
                <a:tableStyleId>{5C22544A-7EE6-4342-B048-85BDC9FD1C3A}</a:tableStyleId>
              </a:tblPr>
              <a:tblGrid>
                <a:gridCol w="990600"/>
                <a:gridCol w="2133600"/>
              </a:tblGrid>
              <a:tr h="370840">
                <a:tc>
                  <a:txBody>
                    <a:bodyPr/>
                    <a:lstStyle/>
                    <a:p>
                      <a:r>
                        <a:rPr lang="en-US" dirty="0" smtClean="0"/>
                        <a:t>WGS84</a:t>
                      </a:r>
                      <a:endParaRPr lang="en-US" dirty="0"/>
                    </a:p>
                  </a:txBody>
                  <a:tcPr/>
                </a:tc>
                <a:tc>
                  <a:txBody>
                    <a:bodyPr/>
                    <a:lstStyle/>
                    <a:p>
                      <a:r>
                        <a:rPr lang="en-US" dirty="0" smtClean="0"/>
                        <a:t>Length (meters)</a:t>
                      </a:r>
                      <a:endParaRPr lang="en-US" dirty="0"/>
                    </a:p>
                  </a:txBody>
                  <a:tcPr/>
                </a:tc>
              </a:tr>
              <a:tr h="370840">
                <a:tc>
                  <a:txBody>
                    <a:bodyPr/>
                    <a:lstStyle/>
                    <a:p>
                      <a:r>
                        <a:rPr lang="en-US" dirty="0" smtClean="0"/>
                        <a:t>a</a:t>
                      </a:r>
                      <a:endParaRPr lang="en-US" dirty="0"/>
                    </a:p>
                  </a:txBody>
                  <a:tcPr/>
                </a:tc>
                <a:tc>
                  <a:txBody>
                    <a:bodyPr/>
                    <a:lstStyle/>
                    <a:p>
                      <a:r>
                        <a:rPr lang="en-US" dirty="0" smtClean="0"/>
                        <a:t>6,378,137.0</a:t>
                      </a:r>
                      <a:endParaRPr lang="en-US" dirty="0"/>
                    </a:p>
                  </a:txBody>
                  <a:tcPr/>
                </a:tc>
              </a:tr>
              <a:tr h="370840">
                <a:tc>
                  <a:txBody>
                    <a:bodyPr/>
                    <a:lstStyle/>
                    <a:p>
                      <a:r>
                        <a:rPr lang="en-US" dirty="0" smtClean="0"/>
                        <a:t>b</a:t>
                      </a:r>
                      <a:endParaRPr lang="en-US" dirty="0"/>
                    </a:p>
                  </a:txBody>
                  <a:tcPr/>
                </a:tc>
                <a:tc>
                  <a:txBody>
                    <a:bodyPr/>
                    <a:lstStyle/>
                    <a:p>
                      <a:r>
                        <a:rPr lang="en-US" dirty="0" smtClean="0"/>
                        <a:t>6,378,137.0</a:t>
                      </a:r>
                      <a:endParaRPr lang="en-US" dirty="0"/>
                    </a:p>
                  </a:txBody>
                  <a:tcPr/>
                </a:tc>
              </a:tr>
              <a:tr h="370840">
                <a:tc>
                  <a:txBody>
                    <a:bodyPr/>
                    <a:lstStyle/>
                    <a:p>
                      <a:r>
                        <a:rPr lang="en-US" dirty="0" smtClean="0"/>
                        <a:t>c</a:t>
                      </a:r>
                      <a:endParaRPr lang="en-US" dirty="0"/>
                    </a:p>
                  </a:txBody>
                  <a:tcPr/>
                </a:tc>
                <a:tc>
                  <a:txBody>
                    <a:bodyPr/>
                    <a:lstStyle/>
                    <a:p>
                      <a:r>
                        <a:rPr lang="en-US" dirty="0" smtClean="0"/>
                        <a:t>6,356,752.314245</a:t>
                      </a:r>
                      <a:endParaRPr lang="en-US" dirty="0"/>
                    </a:p>
                  </a:txBody>
                  <a:tcPr/>
                </a:tc>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94848887"/>
              </p:ext>
            </p:extLst>
          </p:nvPr>
        </p:nvGraphicFramePr>
        <p:xfrm>
          <a:off x="7124700" y="3054350"/>
          <a:ext cx="1270000" cy="2032000"/>
        </p:xfrm>
        <a:graphic>
          <a:graphicData uri="http://schemas.openxmlformats.org/presentationml/2006/ole">
            <mc:AlternateContent xmlns:mc="http://schemas.openxmlformats.org/markup-compatibility/2006">
              <mc:Choice xmlns:v="urn:schemas-microsoft-com:vml" Requires="v">
                <p:oleObj spid="_x0000_s7810" name="Equation" r:id="rId6" imgW="1270000" imgH="2032000" progId="Equation.3">
                  <p:embed/>
                </p:oleObj>
              </mc:Choice>
              <mc:Fallback>
                <p:oleObj name="Equation" r:id="rId6" imgW="1270000" imgH="2032000" progId="Equation.3">
                  <p:embed/>
                  <p:pic>
                    <p:nvPicPr>
                      <p:cNvPr id="0" name=""/>
                      <p:cNvPicPr/>
                      <p:nvPr/>
                    </p:nvPicPr>
                    <p:blipFill>
                      <a:blip r:embed="rId7"/>
                      <a:stretch>
                        <a:fillRect/>
                      </a:stretch>
                    </p:blipFill>
                    <p:spPr>
                      <a:xfrm>
                        <a:off x="7124700" y="3054350"/>
                        <a:ext cx="1270000" cy="2032000"/>
                      </a:xfrm>
                      <a:prstGeom prst="rect">
                        <a:avLst/>
                      </a:prstGeom>
                    </p:spPr>
                  </p:pic>
                </p:oleObj>
              </mc:Fallback>
            </mc:AlternateContent>
          </a:graphicData>
        </a:graphic>
      </p:graphicFrame>
      <p:sp>
        <p:nvSpPr>
          <p:cNvPr id="9" name="TextBox 8"/>
          <p:cNvSpPr txBox="1"/>
          <p:nvPr/>
        </p:nvSpPr>
        <p:spPr>
          <a:xfrm>
            <a:off x="4576249" y="2952750"/>
            <a:ext cx="2738951" cy="338554"/>
          </a:xfrm>
          <a:prstGeom prst="rect">
            <a:avLst/>
          </a:prstGeom>
          <a:noFill/>
        </p:spPr>
        <p:txBody>
          <a:bodyPr wrap="none" rtlCol="0">
            <a:spAutoFit/>
          </a:bodyPr>
          <a:lstStyle/>
          <a:p>
            <a:r>
              <a:rPr lang="en-US" dirty="0" smtClean="0"/>
              <a:t>Scale to ellipsoid-scaled space:</a:t>
            </a:r>
            <a:endParaRPr lang="en-US" dirty="0"/>
          </a:p>
        </p:txBody>
      </p:sp>
      <p:sp>
        <p:nvSpPr>
          <p:cNvPr id="10" name="TextBox 9"/>
          <p:cNvSpPr txBox="1"/>
          <p:nvPr/>
        </p:nvSpPr>
        <p:spPr>
          <a:xfrm>
            <a:off x="533400" y="4324350"/>
            <a:ext cx="945291" cy="338554"/>
          </a:xfrm>
          <a:prstGeom prst="rect">
            <a:avLst/>
          </a:prstGeom>
          <a:noFill/>
        </p:spPr>
        <p:txBody>
          <a:bodyPr wrap="none" rtlCol="0">
            <a:spAutoFit/>
          </a:bodyPr>
          <a:lstStyle/>
          <a:p>
            <a:r>
              <a:rPr lang="en-US" dirty="0" smtClean="0"/>
              <a:t>[Cozzi10]</a:t>
            </a:r>
            <a:endParaRPr lang="en-US" dirty="0"/>
          </a:p>
        </p:txBody>
      </p:sp>
    </p:spTree>
    <p:extLst>
      <p:ext uri="{BB962C8B-B14F-4D97-AF65-F5344CB8AC3E}">
        <p14:creationId xmlns:p14="http://schemas.microsoft.com/office/powerpoint/2010/main" val="330371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8194" name="Picture 2" descr="https://lh5.googleusercontent.com/YJzqD9gAxrGb0RJ972H6gpIZE1cP_pX4iAP00ZmpJ75Y6IW5BHJgFnmc6MTWI0CJecW6phwfzXazmtkT5s5KKPhJs2g4ywhfEN1pmvFT0Mh8Bs-tr-JQnH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95350"/>
            <a:ext cx="497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1278852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5" name="Picture 4"/>
          <p:cNvPicPr>
            <a:picLocks noChangeAspect="1"/>
          </p:cNvPicPr>
          <p:nvPr/>
        </p:nvPicPr>
        <p:blipFill>
          <a:blip r:embed="rId3"/>
          <a:stretch>
            <a:fillRect/>
          </a:stretch>
        </p:blipFill>
        <p:spPr>
          <a:xfrm>
            <a:off x="685800" y="895350"/>
            <a:ext cx="4978400" cy="3733800"/>
          </a:xfrm>
          <a:prstGeom prst="rect">
            <a:avLst/>
          </a:prstGeom>
          <a:noFill/>
        </p:spPr>
      </p:pic>
      <p:pic>
        <p:nvPicPr>
          <p:cNvPr id="7" name="Picture 6"/>
          <p:cNvPicPr>
            <a:picLocks noChangeAspect="1"/>
          </p:cNvPicPr>
          <p:nvPr/>
        </p:nvPicPr>
        <p:blipFill>
          <a:blip r:embed="rId4"/>
          <a:stretch>
            <a:fillRect/>
          </a:stretch>
        </p:blipFill>
        <p:spPr>
          <a:xfrm>
            <a:off x="5867400" y="2874767"/>
            <a:ext cx="1676400" cy="737616"/>
          </a:xfrm>
          <a:prstGeom prst="rect">
            <a:avLst/>
          </a:prstGeom>
        </p:spPr>
      </p:pic>
      <p:pic>
        <p:nvPicPr>
          <p:cNvPr id="8" name="Picture 7"/>
          <p:cNvPicPr>
            <a:picLocks noChangeAspect="1"/>
          </p:cNvPicPr>
          <p:nvPr/>
        </p:nvPicPr>
        <p:blipFill>
          <a:blip r:embed="rId5"/>
          <a:stretch>
            <a:fillRect/>
          </a:stretch>
        </p:blipFill>
        <p:spPr>
          <a:xfrm>
            <a:off x="5715000" y="3712967"/>
            <a:ext cx="1917700" cy="763783"/>
          </a:xfrm>
          <a:prstGeom prst="rect">
            <a:avLst/>
          </a:prstGeom>
        </p:spPr>
      </p:pic>
      <p:pic>
        <p:nvPicPr>
          <p:cNvPr id="9" name="Picture 8"/>
          <p:cNvPicPr>
            <a:picLocks noChangeAspect="1"/>
          </p:cNvPicPr>
          <p:nvPr/>
        </p:nvPicPr>
        <p:blipFill>
          <a:blip r:embed="rId6"/>
          <a:stretch>
            <a:fillRect/>
          </a:stretch>
        </p:blipFill>
        <p:spPr>
          <a:xfrm>
            <a:off x="5715000" y="1809750"/>
            <a:ext cx="1866900" cy="483276"/>
          </a:xfrm>
          <a:prstGeom prst="rect">
            <a:avLst/>
          </a:prstGeom>
        </p:spPr>
      </p:pic>
      <p:pic>
        <p:nvPicPr>
          <p:cNvPr id="10" name="Picture 9"/>
          <p:cNvPicPr>
            <a:picLocks noChangeAspect="1"/>
          </p:cNvPicPr>
          <p:nvPr/>
        </p:nvPicPr>
        <p:blipFill>
          <a:blip r:embed="rId7"/>
          <a:stretch>
            <a:fillRect/>
          </a:stretch>
        </p:blipFill>
        <p:spPr>
          <a:xfrm>
            <a:off x="5638800" y="2343150"/>
            <a:ext cx="2057400" cy="462264"/>
          </a:xfrm>
          <a:prstGeom prst="rect">
            <a:avLst/>
          </a:prstGeom>
        </p:spPr>
      </p:pic>
      <p:pic>
        <p:nvPicPr>
          <p:cNvPr id="11" name="Picture 10"/>
          <p:cNvPicPr>
            <a:picLocks noChangeAspect="1"/>
          </p:cNvPicPr>
          <p:nvPr/>
        </p:nvPicPr>
        <p:blipFill>
          <a:blip r:embed="rId8"/>
          <a:stretch>
            <a:fillRect/>
          </a:stretch>
        </p:blipFill>
        <p:spPr>
          <a:xfrm>
            <a:off x="4800600" y="1045967"/>
            <a:ext cx="3758640" cy="730250"/>
          </a:xfrm>
          <a:prstGeom prst="rect">
            <a:avLst/>
          </a:prstGeom>
        </p:spPr>
      </p:pic>
      <p:sp>
        <p:nvSpPr>
          <p:cNvPr id="12" name="TextBox 11"/>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2512105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 Rendering</a:t>
            </a:r>
            <a:endParaRPr lang="en-US" dirty="0"/>
          </a:p>
        </p:txBody>
      </p:sp>
      <p:sp>
        <p:nvSpPr>
          <p:cNvPr id="3" name="Content Placeholder 2"/>
          <p:cNvSpPr>
            <a:spLocks noGrp="1"/>
          </p:cNvSpPr>
          <p:nvPr>
            <p:ph idx="1"/>
          </p:nvPr>
        </p:nvSpPr>
        <p:spPr/>
        <p:txBody>
          <a:bodyPr/>
          <a:lstStyle/>
          <a:p>
            <a:r>
              <a:rPr lang="en-US" dirty="0" smtClean="0"/>
              <a:t>Geometry or shape</a:t>
            </a:r>
          </a:p>
          <a:p>
            <a:pPr lvl="1"/>
            <a:r>
              <a:rPr lang="en-US" dirty="0" smtClean="0"/>
              <a:t>Heightmap</a:t>
            </a:r>
          </a:p>
          <a:p>
            <a:pPr lvl="1"/>
            <a:r>
              <a:rPr lang="en-US" dirty="0" smtClean="0"/>
              <a:t>Triangle mesh</a:t>
            </a:r>
          </a:p>
          <a:p>
            <a:r>
              <a:rPr lang="en-US" dirty="0" smtClean="0"/>
              <a:t>Shading or color</a:t>
            </a:r>
          </a:p>
          <a:p>
            <a:pPr lvl="1"/>
            <a:r>
              <a:rPr lang="en-US" dirty="0" smtClean="0"/>
              <a:t>Imagery (aerial photography, color map)</a:t>
            </a:r>
          </a:p>
          <a:p>
            <a:pPr lvl="1"/>
            <a:r>
              <a:rPr lang="en-US" dirty="0" smtClean="0"/>
              <a:t>Various effects</a:t>
            </a:r>
            <a:endParaRPr lang="en-US" dirty="0"/>
          </a:p>
        </p:txBody>
      </p:sp>
    </p:spTree>
    <p:extLst>
      <p:ext uri="{BB962C8B-B14F-4D97-AF65-F5344CB8AC3E}">
        <p14:creationId xmlns:p14="http://schemas.microsoft.com/office/powerpoint/2010/main" val="3015727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occlusion point</a:t>
            </a:r>
            <a:endParaRPr lang="en-US" dirty="0"/>
          </a:p>
        </p:txBody>
      </p:sp>
      <p:pic>
        <p:nvPicPr>
          <p:cNvPr id="9220" name="Picture 4" descr="http://cesium.agi.com/images/blogs/Horizon-culling/HorizonCullingC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819150"/>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58358"/>
            <a:ext cx="2362200" cy="79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890" y="1610558"/>
            <a:ext cx="2015219" cy="42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10371" y="1200150"/>
            <a:ext cx="1076257" cy="338554"/>
          </a:xfrm>
          <a:prstGeom prst="rect">
            <a:avLst/>
          </a:prstGeom>
          <a:noFill/>
        </p:spPr>
        <p:txBody>
          <a:bodyPr wrap="none" rtlCol="0">
            <a:spAutoFit/>
          </a:bodyPr>
          <a:lstStyle/>
          <a:p>
            <a:r>
              <a:rPr lang="en-US" dirty="0" smtClean="0"/>
              <a:t>Plane Test:</a:t>
            </a:r>
            <a:endParaRPr lang="en-US" dirty="0"/>
          </a:p>
        </p:txBody>
      </p:sp>
      <p:sp>
        <p:nvSpPr>
          <p:cNvPr id="7" name="TextBox 6"/>
          <p:cNvSpPr txBox="1"/>
          <p:nvPr/>
        </p:nvSpPr>
        <p:spPr>
          <a:xfrm>
            <a:off x="6526400" y="2643604"/>
            <a:ext cx="1044197" cy="338554"/>
          </a:xfrm>
          <a:prstGeom prst="rect">
            <a:avLst/>
          </a:prstGeom>
          <a:noFill/>
        </p:spPr>
        <p:txBody>
          <a:bodyPr wrap="none" rtlCol="0">
            <a:spAutoFit/>
          </a:bodyPr>
          <a:lstStyle/>
          <a:p>
            <a:r>
              <a:rPr lang="en-US" dirty="0" smtClean="0"/>
              <a:t>Cone Test:</a:t>
            </a:r>
            <a:endParaRPr lang="en-US" dirty="0"/>
          </a:p>
        </p:txBody>
      </p:sp>
      <p:sp>
        <p:nvSpPr>
          <p:cNvPr id="3" name="TextBox 2"/>
          <p:cNvSpPr txBox="1"/>
          <p:nvPr/>
        </p:nvSpPr>
        <p:spPr>
          <a:xfrm>
            <a:off x="7773827" y="4366796"/>
            <a:ext cx="979655" cy="338554"/>
          </a:xfrm>
          <a:prstGeom prst="rect">
            <a:avLst/>
          </a:prstGeom>
          <a:noFill/>
        </p:spPr>
        <p:txBody>
          <a:bodyPr wrap="none" rtlCol="0">
            <a:spAutoFit/>
          </a:bodyPr>
          <a:lstStyle/>
          <a:p>
            <a:r>
              <a:rPr lang="en-US" dirty="0" smtClean="0"/>
              <a:t>[Ring13a]</a:t>
            </a:r>
            <a:endParaRPr lang="en-US" dirty="0"/>
          </a:p>
        </p:txBody>
      </p:sp>
    </p:spTree>
    <p:extLst>
      <p:ext uri="{BB962C8B-B14F-4D97-AF65-F5344CB8AC3E}">
        <p14:creationId xmlns:p14="http://schemas.microsoft.com/office/powerpoint/2010/main" val="428527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culling demo</a:t>
            </a:r>
            <a:endParaRPr lang="en-US" dirty="0"/>
          </a:p>
        </p:txBody>
      </p:sp>
      <p:pic>
        <p:nvPicPr>
          <p:cNvPr id="4" name="Picture 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144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5697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Cheating</a:t>
            </a:r>
            <a:endParaRPr lang="en-US" dirty="0"/>
          </a:p>
        </p:txBody>
      </p:sp>
      <p:pic>
        <p:nvPicPr>
          <p:cNvPr id="4" name="Picture 3"/>
          <p:cNvPicPr>
            <a:picLocks noChangeAspect="1"/>
          </p:cNvPicPr>
          <p:nvPr/>
        </p:nvPicPr>
        <p:blipFill>
          <a:blip r:embed="rId3"/>
          <a:stretch>
            <a:fillRect/>
          </a:stretch>
        </p:blipFill>
        <p:spPr>
          <a:xfrm>
            <a:off x="1905000" y="971549"/>
            <a:ext cx="5029200" cy="3770117"/>
          </a:xfrm>
          <a:prstGeom prst="rect">
            <a:avLst/>
          </a:prstGeom>
        </p:spPr>
      </p:pic>
    </p:spTree>
    <p:extLst>
      <p:ext uri="{BB962C8B-B14F-4D97-AF65-F5344CB8AC3E}">
        <p14:creationId xmlns:p14="http://schemas.microsoft.com/office/powerpoint/2010/main" val="35027650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Frank Stoner</a:t>
            </a:r>
          </a:p>
          <a:p>
            <a:r>
              <a:rPr lang="en-US" dirty="0" smtClean="0"/>
              <a:t>Scott Hunter</a:t>
            </a:r>
            <a:endParaRPr lang="en-US" dirty="0"/>
          </a:p>
        </p:txBody>
      </p:sp>
    </p:spTree>
    <p:extLst>
      <p:ext uri="{BB962C8B-B14F-4D97-AF65-F5344CB8AC3E}">
        <p14:creationId xmlns:p14="http://schemas.microsoft.com/office/powerpoint/2010/main" val="1140041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problems</a:t>
            </a:r>
            <a:endParaRPr lang="en-US" dirty="0"/>
          </a:p>
        </p:txBody>
      </p:sp>
      <p:sp>
        <p:nvSpPr>
          <p:cNvPr id="3" name="Content Placeholder 2"/>
          <p:cNvSpPr>
            <a:spLocks noGrp="1"/>
          </p:cNvSpPr>
          <p:nvPr>
            <p:ph idx="1"/>
          </p:nvPr>
        </p:nvSpPr>
        <p:spPr/>
        <p:txBody>
          <a:bodyPr/>
          <a:lstStyle/>
          <a:p>
            <a:r>
              <a:rPr lang="en-US" dirty="0" smtClean="0"/>
              <a:t>Placing lines, polygons, etc. on terrain</a:t>
            </a:r>
          </a:p>
          <a:p>
            <a:r>
              <a:rPr lang="en-US" dirty="0" smtClean="0"/>
              <a:t>Shadows casted by and casted onto terrain</a:t>
            </a:r>
          </a:p>
          <a:p>
            <a:r>
              <a:rPr lang="en-US" dirty="0" smtClean="0"/>
              <a:t>Faster </a:t>
            </a:r>
            <a:r>
              <a:rPr lang="en-US" dirty="0" err="1" smtClean="0"/>
              <a:t>faster</a:t>
            </a:r>
            <a:r>
              <a:rPr lang="en-US" dirty="0" smtClean="0"/>
              <a:t> </a:t>
            </a:r>
            <a:r>
              <a:rPr lang="en-US" dirty="0" err="1" smtClean="0"/>
              <a:t>faster</a:t>
            </a:r>
            <a:r>
              <a:rPr lang="en-US" dirty="0" smtClean="0"/>
              <a:t>!</a:t>
            </a:r>
          </a:p>
          <a:p>
            <a:r>
              <a:rPr lang="en-US" dirty="0" smtClean="0"/>
              <a:t>Lighting imagery – it’s usually already lit!</a:t>
            </a:r>
          </a:p>
          <a:p>
            <a:endParaRPr lang="en-US" dirty="0" smtClean="0"/>
          </a:p>
          <a:p>
            <a:endParaRPr lang="en-US" dirty="0" smtClean="0"/>
          </a:p>
          <a:p>
            <a:endParaRPr lang="en-US" dirty="0"/>
          </a:p>
        </p:txBody>
      </p:sp>
    </p:spTree>
    <p:extLst>
      <p:ext uri="{BB962C8B-B14F-4D97-AF65-F5344CB8AC3E}">
        <p14:creationId xmlns:p14="http://schemas.microsoft.com/office/powerpoint/2010/main" val="26026391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Cesium is open source, join us!</a:t>
            </a:r>
          </a:p>
          <a:p>
            <a:pPr marL="0" indent="0">
              <a:buNone/>
            </a:pPr>
            <a:r>
              <a:rPr lang="en-US" dirty="0" smtClean="0">
                <a:hlinkClick r:id="rId3"/>
              </a:rPr>
              <a:t>http://cesiumjs.org</a:t>
            </a:r>
            <a:endParaRPr lang="en-US" dirty="0" smtClean="0"/>
          </a:p>
          <a:p>
            <a:pPr marL="0" indent="0">
              <a:buNone/>
            </a:pPr>
            <a:endParaRPr lang="en-US" dirty="0" smtClean="0"/>
          </a:p>
          <a:p>
            <a:pPr marL="0" indent="0">
              <a:buNone/>
            </a:pPr>
            <a:endParaRPr lang="en-US" dirty="0" smtClean="0"/>
          </a:p>
          <a:p>
            <a:pPr marL="0" indent="0">
              <a:buNone/>
            </a:pPr>
            <a:r>
              <a:rPr lang="en-US" dirty="0" smtClean="0"/>
              <a:t>Thanks for listening!</a:t>
            </a:r>
            <a:endParaRPr lang="en-US" dirty="0"/>
          </a:p>
        </p:txBody>
      </p:sp>
    </p:spTree>
    <p:extLst>
      <p:ext uri="{BB962C8B-B14F-4D97-AF65-F5344CB8AC3E}">
        <p14:creationId xmlns:p14="http://schemas.microsoft.com/office/powerpoint/2010/main" val="1711782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a:t>[Cozzi10] Patrick </a:t>
            </a:r>
            <a:r>
              <a:rPr lang="en-US" dirty="0" err="1"/>
              <a:t>Cozzi</a:t>
            </a:r>
            <a:r>
              <a:rPr lang="en-US" dirty="0"/>
              <a:t> and Frank Stoner. 2010. </a:t>
            </a:r>
            <a:r>
              <a:rPr lang="en-US" dirty="0">
                <a:hlinkClick r:id="rId2"/>
              </a:rPr>
              <a:t>GPU ray casting of virtual globes</a:t>
            </a:r>
            <a:r>
              <a:rPr lang="en-US" dirty="0"/>
              <a:t>. In ACM SIGGRAPH 2010 Posters (SIGGRAPH '10). ACM, New York, NY, USA, , Article 128 , 1 pages</a:t>
            </a:r>
            <a:r>
              <a:rPr lang="en-US" dirty="0" smtClean="0"/>
              <a:t>.</a:t>
            </a:r>
          </a:p>
          <a:p>
            <a:r>
              <a:rPr lang="en-US" dirty="0" smtClean="0"/>
              <a:t>[Garland95] </a:t>
            </a:r>
            <a:r>
              <a:rPr lang="en-US" dirty="0"/>
              <a:t>Garland, Michael, and Paul S. </a:t>
            </a:r>
            <a:r>
              <a:rPr lang="en-US" dirty="0" err="1" smtClean="0"/>
              <a:t>Heckbert</a:t>
            </a:r>
            <a:r>
              <a:rPr lang="en-US" dirty="0" smtClean="0"/>
              <a:t>.  1996.  </a:t>
            </a:r>
            <a:r>
              <a:rPr lang="en-US" dirty="0" smtClean="0">
                <a:hlinkClick r:id="rId3"/>
              </a:rPr>
              <a:t>Fast </a:t>
            </a:r>
            <a:r>
              <a:rPr lang="en-US" dirty="0">
                <a:hlinkClick r:id="rId3"/>
              </a:rPr>
              <a:t>Polygonal Approximation of Terrains and Height </a:t>
            </a:r>
            <a:r>
              <a:rPr lang="en-US" dirty="0" smtClean="0">
                <a:hlinkClick r:id="rId3"/>
              </a:rPr>
              <a:t>Field</a:t>
            </a:r>
            <a:r>
              <a:rPr lang="en-US" dirty="0" smtClean="0"/>
              <a:t>. </a:t>
            </a:r>
            <a:r>
              <a:rPr lang="en-US" dirty="0"/>
              <a:t>Technical Report CMU-CS-95-181, Carnegie Mellon </a:t>
            </a:r>
            <a:r>
              <a:rPr lang="en-US" dirty="0" smtClean="0"/>
              <a:t>University</a:t>
            </a:r>
            <a:r>
              <a:rPr lang="en-US" dirty="0"/>
              <a:t>.</a:t>
            </a:r>
          </a:p>
          <a:p>
            <a:r>
              <a:rPr lang="en-US" dirty="0"/>
              <a:t>[Klein96] </a:t>
            </a:r>
            <a:r>
              <a:rPr lang="en-US" dirty="0" err="1"/>
              <a:t>Reinhard</a:t>
            </a:r>
            <a:r>
              <a:rPr lang="en-US" dirty="0"/>
              <a:t> Klein, Gunther </a:t>
            </a:r>
            <a:r>
              <a:rPr lang="en-US" dirty="0" err="1"/>
              <a:t>Liebich</a:t>
            </a:r>
            <a:r>
              <a:rPr lang="en-US" dirty="0"/>
              <a:t>, and Wolfgang </a:t>
            </a:r>
            <a:r>
              <a:rPr lang="en-US" dirty="0" err="1"/>
              <a:t>Straßer</a:t>
            </a:r>
            <a:r>
              <a:rPr lang="en-US" dirty="0"/>
              <a:t>. 1996. </a:t>
            </a:r>
            <a:r>
              <a:rPr lang="en-US" dirty="0">
                <a:hlinkClick r:id="rId4"/>
              </a:rPr>
              <a:t>Mesh reduction with error control</a:t>
            </a:r>
            <a:r>
              <a:rPr lang="en-US" dirty="0"/>
              <a:t>. In Proceedings of the 7th conference on Visualization '96 (VIS '96), </a:t>
            </a:r>
            <a:r>
              <a:rPr lang="en-US" dirty="0" err="1"/>
              <a:t>Roni</a:t>
            </a:r>
            <a:r>
              <a:rPr lang="en-US" dirty="0"/>
              <a:t> </a:t>
            </a:r>
            <a:r>
              <a:rPr lang="en-US" dirty="0" err="1"/>
              <a:t>Yagel</a:t>
            </a:r>
            <a:r>
              <a:rPr lang="en-US" dirty="0"/>
              <a:t> and Gregory M. Nielson (Eds.). IEEE Computer Society Press, Los Alamitos, CA, USA, 311-318.</a:t>
            </a:r>
          </a:p>
          <a:p>
            <a:r>
              <a:rPr lang="en-US" dirty="0"/>
              <a:t>[Ring13a] Kevin Ring, Frank Stoner. </a:t>
            </a:r>
            <a:r>
              <a:rPr lang="en-US" dirty="0">
                <a:hlinkClick r:id="rId5"/>
              </a:rPr>
              <a:t>Horizon culling</a:t>
            </a:r>
            <a:r>
              <a:rPr lang="en-US" dirty="0"/>
              <a:t>.  2013.</a:t>
            </a:r>
          </a:p>
          <a:p>
            <a:r>
              <a:rPr lang="en-US" dirty="0"/>
              <a:t>[Ring13b] Kevin Ring, Frank Stoner. </a:t>
            </a:r>
            <a:r>
              <a:rPr lang="en-US" dirty="0">
                <a:hlinkClick r:id="rId6"/>
              </a:rPr>
              <a:t>Computing the horizon occlusion point</a:t>
            </a:r>
            <a:r>
              <a:rPr lang="en-US" dirty="0"/>
              <a:t>.  2013.</a:t>
            </a:r>
          </a:p>
          <a:p>
            <a:r>
              <a:rPr lang="en-US" dirty="0" smtClean="0"/>
              <a:t>[Ulrich02] Thatcher, Ulrich.  </a:t>
            </a:r>
            <a:r>
              <a:rPr lang="en-US" dirty="0" smtClean="0">
                <a:hlinkClick r:id="rId7"/>
              </a:rPr>
              <a:t>Rendering Massive Terrains Using Chunked Level of Detail Control</a:t>
            </a:r>
            <a:r>
              <a:rPr lang="en-US" dirty="0" smtClean="0"/>
              <a:t>.  In SIGGRAPH 2002 Super-Size It!  Scaling Up to Massive Worlds Course Notes.  New York: ACM Press, 2002. </a:t>
            </a:r>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4867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a:t>
            </a:r>
            <a:r>
              <a:rPr lang="en-US" dirty="0"/>
              <a:t>d</a:t>
            </a:r>
            <a:r>
              <a:rPr lang="en-US" dirty="0" smtClean="0"/>
              <a:t>ata</a:t>
            </a:r>
            <a:endParaRPr lang="en-US" dirty="0"/>
          </a:p>
        </p:txBody>
      </p:sp>
      <p:sp>
        <p:nvSpPr>
          <p:cNvPr id="3" name="Content Placeholder 2"/>
          <p:cNvSpPr>
            <a:spLocks noGrp="1"/>
          </p:cNvSpPr>
          <p:nvPr>
            <p:ph idx="1"/>
          </p:nvPr>
        </p:nvSpPr>
        <p:spPr>
          <a:xfrm>
            <a:off x="457200" y="895350"/>
            <a:ext cx="8229600" cy="3657600"/>
          </a:xfrm>
        </p:spPr>
        <p:txBody>
          <a:bodyPr/>
          <a:lstStyle/>
          <a:p>
            <a:r>
              <a:rPr lang="en-US" dirty="0" smtClean="0"/>
              <a:t>Terrain and imagery collected by satellites and aerial instruments</a:t>
            </a:r>
          </a:p>
          <a:p>
            <a:pPr lvl="1"/>
            <a:r>
              <a:rPr lang="en-US" dirty="0" smtClean="0"/>
              <a:t>Shuttle Radar Topography Mission (SRTM)</a:t>
            </a:r>
          </a:p>
          <a:p>
            <a:pPr lvl="1"/>
            <a:r>
              <a:rPr lang="en-US" dirty="0" smtClean="0"/>
              <a:t>National Elevation Dataset (NED)</a:t>
            </a:r>
          </a:p>
          <a:p>
            <a:pPr lvl="1"/>
            <a:r>
              <a:rPr lang="en-US" dirty="0" smtClean="0"/>
              <a:t>Landsat satellites</a:t>
            </a:r>
          </a:p>
          <a:p>
            <a:pPr lvl="1"/>
            <a:r>
              <a:rPr lang="en-US" dirty="0" smtClean="0"/>
              <a:t>Digital Globe, SPOT, etc.</a:t>
            </a:r>
          </a:p>
          <a:p>
            <a:r>
              <a:rPr lang="en-US" dirty="0" smtClean="0"/>
              <a:t>Terrain usually provided as a heightmap</a:t>
            </a:r>
          </a:p>
        </p:txBody>
      </p:sp>
    </p:spTree>
    <p:extLst>
      <p:ext uri="{BB962C8B-B14F-4D97-AF65-F5344CB8AC3E}">
        <p14:creationId xmlns:p14="http://schemas.microsoft.com/office/powerpoint/2010/main" val="347532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Heightmap</a:t>
            </a:r>
            <a:endParaRPr lang="en-US" dirty="0"/>
          </a:p>
        </p:txBody>
      </p:sp>
      <p:pic>
        <p:nvPicPr>
          <p:cNvPr id="8194" name="Picture 2" descr="http://107.22.220.123/arcgisoutput/_ags_5366728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895350"/>
            <a:ext cx="7619999"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520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Unfortunately…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best data is hidden:</a:t>
            </a:r>
          </a:p>
          <a:p>
            <a:pPr lvl="1"/>
            <a:r>
              <a:rPr lang="en-US" dirty="0" smtClean="0"/>
              <a:t>Within private networks</a:t>
            </a:r>
          </a:p>
          <a:p>
            <a:pPr lvl="1"/>
            <a:r>
              <a:rPr lang="en-US" dirty="0" smtClean="0"/>
              <a:t>Within classified networks</a:t>
            </a:r>
          </a:p>
          <a:p>
            <a:pPr lvl="1"/>
            <a:r>
              <a:rPr lang="en-US" dirty="0" smtClean="0"/>
              <a:t>Behind pay walls</a:t>
            </a:r>
          </a:p>
          <a:p>
            <a:pPr lvl="1"/>
            <a:r>
              <a:rPr lang="en-US" dirty="0" smtClean="0"/>
              <a:t>By strict terms of use restrictions</a:t>
            </a:r>
          </a:p>
          <a:p>
            <a:r>
              <a:rPr lang="en-US" dirty="0"/>
              <a:t>Data is huge – up to hundreds of terabytes</a:t>
            </a:r>
          </a:p>
          <a:p>
            <a:r>
              <a:rPr lang="en-US" dirty="0" smtClean="0"/>
              <a:t>We can’t access it ahead of time to transform it to a different form.</a:t>
            </a:r>
          </a:p>
          <a:p>
            <a:endParaRPr lang="en-US" dirty="0"/>
          </a:p>
        </p:txBody>
      </p:sp>
    </p:spTree>
    <p:extLst>
      <p:ext uri="{BB962C8B-B14F-4D97-AF65-F5344CB8AC3E}">
        <p14:creationId xmlns:p14="http://schemas.microsoft.com/office/powerpoint/2010/main" val="120448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71450"/>
            <a:ext cx="7391400" cy="685800"/>
          </a:xfrm>
        </p:spPr>
        <p:txBody>
          <a:bodyPr/>
          <a:lstStyle/>
          <a:p>
            <a:r>
              <a:rPr lang="en-US" dirty="0" smtClean="0"/>
              <a:t>Terrain/imagery sources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Web Map Service (WMS)</a:t>
            </a:r>
          </a:p>
          <a:p>
            <a:r>
              <a:rPr lang="en-US" dirty="0" smtClean="0"/>
              <a:t>Web </a:t>
            </a:r>
            <a:r>
              <a:rPr lang="en-US" dirty="0"/>
              <a:t>Map Tile Service (WMTS</a:t>
            </a:r>
            <a:r>
              <a:rPr lang="en-US" dirty="0" smtClean="0"/>
              <a:t>)</a:t>
            </a:r>
          </a:p>
          <a:p>
            <a:r>
              <a:rPr lang="en-US" dirty="0"/>
              <a:t>Tile Map Service (TMS)</a:t>
            </a:r>
          </a:p>
          <a:p>
            <a:r>
              <a:rPr lang="en-US" dirty="0" smtClean="0"/>
              <a:t>ArcGIS Map and Image servers</a:t>
            </a:r>
          </a:p>
          <a:p>
            <a:r>
              <a:rPr lang="en-US" dirty="0" err="1" smtClean="0"/>
              <a:t>OpenStreetMap</a:t>
            </a:r>
            <a:endParaRPr lang="en-US" dirty="0" smtClean="0"/>
          </a:p>
          <a:p>
            <a:r>
              <a:rPr lang="en-US" dirty="0" smtClean="0"/>
              <a:t>Bing </a:t>
            </a:r>
            <a:r>
              <a:rPr lang="en-US" dirty="0"/>
              <a:t>Maps</a:t>
            </a:r>
          </a:p>
          <a:p>
            <a:r>
              <a:rPr lang="en-US" dirty="0" smtClean="0"/>
              <a:t>Google Maps</a:t>
            </a:r>
          </a:p>
          <a:p>
            <a:endParaRPr lang="en-US" dirty="0"/>
          </a:p>
        </p:txBody>
      </p:sp>
      <p:pic>
        <p:nvPicPr>
          <p:cNvPr id="10242" name="Picture 2" descr="C:\Users\kring\Downloads\OGC_Logo_3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062" y="1050287"/>
            <a:ext cx="1510573"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upload.wikimedia.org/wikipedia/en/f/f0/New-esri-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773" y="1953663"/>
            <a:ext cx="1597025" cy="7154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Bing Ma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697" y="3409312"/>
            <a:ext cx="1257300" cy="43815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wiki.openstreetmap.org/w/images/8/86/Osm_link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911" y="2783837"/>
            <a:ext cx="1428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upload.wikimedia.org/wikipedia/commons/thumb/9/9a/Google_maps_logo.png/320px-Google_map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8635" y="3963531"/>
            <a:ext cx="1749425" cy="36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79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esiumPowerPointTemplateAGI">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8254</Words>
  <Application>Microsoft Office PowerPoint</Application>
  <PresentationFormat>On-screen Show (16:9)</PresentationFormat>
  <Paragraphs>525</Paragraphs>
  <Slides>56</Slides>
  <Notes>54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59" baseType="lpstr">
      <vt:lpstr>CesiumPowerPointTemplateAGI</vt:lpstr>
      <vt:lpstr>Equation</vt:lpstr>
      <vt:lpstr>Document</vt:lpstr>
      <vt:lpstr>Rendering the Whole Wide World on the World Wide Web</vt:lpstr>
      <vt:lpstr>Massive Terrain Rendering</vt:lpstr>
      <vt:lpstr>Cesium Platform</vt:lpstr>
      <vt:lpstr>Powder Tracks demo</vt:lpstr>
      <vt:lpstr>Terrain Rendering</vt:lpstr>
      <vt:lpstr>Earth data</vt:lpstr>
      <vt:lpstr>Heightmap</vt:lpstr>
      <vt:lpstr>Unfortunately…</vt:lpstr>
      <vt:lpstr>Terrain/imagery sources</vt:lpstr>
      <vt:lpstr>Layers are different</vt:lpstr>
      <vt:lpstr>Agenda</vt:lpstr>
      <vt:lpstr>Agenda</vt:lpstr>
      <vt:lpstr>Chunked LOD</vt:lpstr>
      <vt:lpstr>Tiles</vt:lpstr>
      <vt:lpstr>Chunked LOD pseudocode</vt:lpstr>
      <vt:lpstr>Screen-space error (SSE)</vt:lpstr>
      <vt:lpstr>Geometric Error, ε</vt:lpstr>
      <vt:lpstr>Distance to tile, d</vt:lpstr>
      <vt:lpstr>LOD Demo</vt:lpstr>
      <vt:lpstr>Agenda</vt:lpstr>
      <vt:lpstr>Efficient rendering requires</vt:lpstr>
      <vt:lpstr>Terrain processing server</vt:lpstr>
      <vt:lpstr>Terrain tileset</vt:lpstr>
      <vt:lpstr>Processing pseudocode</vt:lpstr>
      <vt:lpstr>Leaf tile</vt:lpstr>
      <vt:lpstr>Non-leaf tile</vt:lpstr>
      <vt:lpstr>Non-leaf tile</vt:lpstr>
      <vt:lpstr>Non-leaf tile</vt:lpstr>
      <vt:lpstr>Tile demo</vt:lpstr>
      <vt:lpstr>Agenda</vt:lpstr>
      <vt:lpstr>Load Pipeline</vt:lpstr>
      <vt:lpstr>Mapping imagery to terrain</vt:lpstr>
      <vt:lpstr>Fragment Shader</vt:lpstr>
      <vt:lpstr>Texture Scale</vt:lpstr>
      <vt:lpstr>Texture Translation</vt:lpstr>
      <vt:lpstr>Texture Extent</vt:lpstr>
      <vt:lpstr>Fragment Shader</vt:lpstr>
      <vt:lpstr>Agenda</vt:lpstr>
      <vt:lpstr>Map Reprojection</vt:lpstr>
      <vt:lpstr>Web Mercator Reprojection</vt:lpstr>
      <vt:lpstr>GPU Reprojection Gotchas</vt:lpstr>
      <vt:lpstr>Texel Spacing Cutoff</vt:lpstr>
      <vt:lpstr>GPU Reprojection Gotchas</vt:lpstr>
      <vt:lpstr>Doarama demo</vt:lpstr>
      <vt:lpstr>Agenda</vt:lpstr>
      <vt:lpstr>Horizon Culling</vt:lpstr>
      <vt:lpstr>Ellipsoid-scaled space</vt:lpstr>
      <vt:lpstr>Horizon occlusion point</vt:lpstr>
      <vt:lpstr>Horizon occlusion point</vt:lpstr>
      <vt:lpstr>Testing the occlusion point</vt:lpstr>
      <vt:lpstr>Horizon culling demo</vt:lpstr>
      <vt:lpstr>Cheating</vt:lpstr>
      <vt:lpstr>Acknowledgements</vt:lpstr>
      <vt:lpstr>Open problems</vt:lpstr>
      <vt:lpstr>Final Thoughts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2013-12-05T14:36:02Z</dcterms:modified>
</cp:coreProperties>
</file>